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1" r:id="rId9"/>
    <p:sldId id="262" r:id="rId10"/>
    <p:sldId id="275" r:id="rId11"/>
    <p:sldId id="274" r:id="rId12"/>
    <p:sldId id="279" r:id="rId13"/>
    <p:sldId id="280" r:id="rId14"/>
    <p:sldId id="264" r:id="rId15"/>
    <p:sldId id="282" r:id="rId16"/>
    <p:sldId id="276" r:id="rId17"/>
    <p:sldId id="266" r:id="rId18"/>
  </p:sldIdLst>
  <p:sldSz cx="18288000" cy="10287000"/>
  <p:notesSz cx="6858000" cy="9144000"/>
  <p:embeddedFontLst>
    <p:embeddedFont>
      <p:font typeface="Agrandir Wide Medium" panose="020B0604020202020204" charset="0"/>
      <p:regular r:id="rId20"/>
    </p:embeddedFont>
    <p:embeddedFont>
      <p:font typeface="Agrandir Wide Thi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B50"/>
    <a:srgbClr val="739C7D"/>
    <a:srgbClr val="88A997"/>
    <a:srgbClr val="35685F"/>
    <a:srgbClr val="6AA84F"/>
    <a:srgbClr val="EF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3ED67-7622-48E6-8EF1-FF7B0CE81A3A}" v="4393" dt="2024-09-29T17:29:02.852"/>
    <p1510:client id="{9248A3BD-EEED-43DF-8BB9-C754DA279E09}" v="298" vWet="299" dt="2024-09-29T15:51:23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394" autoAdjust="0"/>
  </p:normalViewPr>
  <p:slideViewPr>
    <p:cSldViewPr>
      <p:cViewPr varScale="1">
        <p:scale>
          <a:sx n="59" d="100"/>
          <a:sy n="59" d="100"/>
        </p:scale>
        <p:origin x="475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75BD61-9E97-4EBB-A3B8-F8117049BEFB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23FC7EAA-498C-4757-90B3-008EA72ED860}">
      <dgm:prSet/>
      <dgm:spPr/>
      <dgm:t>
        <a:bodyPr/>
        <a:lstStyle/>
        <a:p>
          <a:r>
            <a:rPr lang="en-US" b="0" i="0"/>
            <a:t>We propose a </a:t>
          </a:r>
          <a:r>
            <a:rPr lang="en-US" b="0" i="0" u="sng"/>
            <a:t>Transformer</a:t>
          </a:r>
          <a:r>
            <a:rPr lang="en-US" b="0" i="0"/>
            <a:t> based approach for Network Traffic characterization &amp; application identification.</a:t>
          </a:r>
          <a:endParaRPr lang="en-IN"/>
        </a:p>
      </dgm:t>
    </dgm:pt>
    <dgm:pt modelId="{6D1D2741-2689-4CC1-9005-A9AFE4954C64}" type="parTrans" cxnId="{003F967A-75FF-4688-ADF7-416EFA47CC3C}">
      <dgm:prSet/>
      <dgm:spPr/>
      <dgm:t>
        <a:bodyPr/>
        <a:lstStyle/>
        <a:p>
          <a:endParaRPr lang="en-IN"/>
        </a:p>
      </dgm:t>
    </dgm:pt>
    <dgm:pt modelId="{046BF57F-916C-47A0-9DAC-8703C08ED1C5}" type="sibTrans" cxnId="{003F967A-75FF-4688-ADF7-416EFA47CC3C}">
      <dgm:prSet/>
      <dgm:spPr/>
      <dgm:t>
        <a:bodyPr/>
        <a:lstStyle/>
        <a:p>
          <a:endParaRPr lang="en-IN"/>
        </a:p>
      </dgm:t>
    </dgm:pt>
    <dgm:pt modelId="{5800ACA4-F2BF-4138-A71C-9E7DC6DF97E0}" type="pres">
      <dgm:prSet presAssocID="{7F75BD61-9E97-4EBB-A3B8-F8117049BEFB}" presName="linear" presStyleCnt="0">
        <dgm:presLayoutVars>
          <dgm:animLvl val="lvl"/>
          <dgm:resizeHandles val="exact"/>
        </dgm:presLayoutVars>
      </dgm:prSet>
      <dgm:spPr/>
    </dgm:pt>
    <dgm:pt modelId="{ADA5C735-D91F-43ED-8AA2-B818B59ADFB4}" type="pres">
      <dgm:prSet presAssocID="{23FC7EAA-498C-4757-90B3-008EA72ED86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028721C-320F-4479-B007-078F65D71A25}" type="presOf" srcId="{23FC7EAA-498C-4757-90B3-008EA72ED860}" destId="{ADA5C735-D91F-43ED-8AA2-B818B59ADFB4}" srcOrd="0" destOrd="0" presId="urn:microsoft.com/office/officeart/2005/8/layout/vList2"/>
    <dgm:cxn modelId="{003F967A-75FF-4688-ADF7-416EFA47CC3C}" srcId="{7F75BD61-9E97-4EBB-A3B8-F8117049BEFB}" destId="{23FC7EAA-498C-4757-90B3-008EA72ED860}" srcOrd="0" destOrd="0" parTransId="{6D1D2741-2689-4CC1-9005-A9AFE4954C64}" sibTransId="{046BF57F-916C-47A0-9DAC-8703C08ED1C5}"/>
    <dgm:cxn modelId="{BCB65280-54DF-419C-9634-60E72DF450BC}" type="presOf" srcId="{7F75BD61-9E97-4EBB-A3B8-F8117049BEFB}" destId="{5800ACA4-F2BF-4138-A71C-9E7DC6DF97E0}" srcOrd="0" destOrd="0" presId="urn:microsoft.com/office/officeart/2005/8/layout/vList2"/>
    <dgm:cxn modelId="{7A1825AE-01A1-4195-A86F-21DFFB19B77D}" type="presParOf" srcId="{5800ACA4-F2BF-4138-A71C-9E7DC6DF97E0}" destId="{ADA5C735-D91F-43ED-8AA2-B818B59ADF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73CE72-C478-4EA7-89DE-661B1CBDB1FD}" type="doc">
      <dgm:prSet loTypeId="urn:microsoft.com/office/officeart/2005/8/layout/vList3" loCatId="list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EAD2B17-C64D-48AC-AB63-85F8D6BE8BDC}">
      <dgm:prSet/>
      <dgm:spPr/>
      <dgm:t>
        <a:bodyPr/>
        <a:lstStyle/>
        <a:p>
          <a:r>
            <a:rPr lang="en-US" dirty="0"/>
            <a:t>PROBLEM STATEMENT</a:t>
          </a:r>
          <a:endParaRPr lang="en-IN" dirty="0"/>
        </a:p>
      </dgm:t>
    </dgm:pt>
    <dgm:pt modelId="{1153F96B-F57B-4C79-8157-58EFE90EFFDA}" type="parTrans" cxnId="{369C5BD4-E35A-4120-84FB-368F67B1C476}">
      <dgm:prSet/>
      <dgm:spPr/>
      <dgm:t>
        <a:bodyPr/>
        <a:lstStyle/>
        <a:p>
          <a:endParaRPr lang="en-IN"/>
        </a:p>
      </dgm:t>
    </dgm:pt>
    <dgm:pt modelId="{3976F34A-68AD-45B9-94F0-A7718DFE2A5C}" type="sibTrans" cxnId="{369C5BD4-E35A-4120-84FB-368F67B1C476}">
      <dgm:prSet/>
      <dgm:spPr/>
      <dgm:t>
        <a:bodyPr/>
        <a:lstStyle/>
        <a:p>
          <a:endParaRPr lang="en-IN"/>
        </a:p>
      </dgm:t>
    </dgm:pt>
    <dgm:pt modelId="{7779E656-6C60-4266-9C2E-6B5A3BBE70E4}" type="pres">
      <dgm:prSet presAssocID="{1073CE72-C478-4EA7-89DE-661B1CBDB1FD}" presName="linearFlow" presStyleCnt="0">
        <dgm:presLayoutVars>
          <dgm:dir/>
          <dgm:resizeHandles val="exact"/>
        </dgm:presLayoutVars>
      </dgm:prSet>
      <dgm:spPr/>
    </dgm:pt>
    <dgm:pt modelId="{C182994C-E8BD-4ABA-A158-B5B8B94DC708}" type="pres">
      <dgm:prSet presAssocID="{0EAD2B17-C64D-48AC-AB63-85F8D6BE8BDC}" presName="composite" presStyleCnt="0"/>
      <dgm:spPr/>
    </dgm:pt>
    <dgm:pt modelId="{A6E231A5-1561-473F-B0DF-59FD35C24970}" type="pres">
      <dgm:prSet presAssocID="{0EAD2B17-C64D-48AC-AB63-85F8D6BE8BDC}" presName="imgShp" presStyleLbl="fgImgPlace1" presStyleIdx="0" presStyleCnt="1" custLinFactNeighborX="-4221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D7FD8767-A764-40BF-AE37-1C15F7FF16FB}" type="pres">
      <dgm:prSet presAssocID="{0EAD2B17-C64D-48AC-AB63-85F8D6BE8BDC}" presName="txShp" presStyleLbl="node1" presStyleIdx="0" presStyleCnt="1" custLinFactNeighborX="7333">
        <dgm:presLayoutVars>
          <dgm:bulletEnabled val="1"/>
        </dgm:presLayoutVars>
      </dgm:prSet>
      <dgm:spPr/>
    </dgm:pt>
  </dgm:ptLst>
  <dgm:cxnLst>
    <dgm:cxn modelId="{369C5BD4-E35A-4120-84FB-368F67B1C476}" srcId="{1073CE72-C478-4EA7-89DE-661B1CBDB1FD}" destId="{0EAD2B17-C64D-48AC-AB63-85F8D6BE8BDC}" srcOrd="0" destOrd="0" parTransId="{1153F96B-F57B-4C79-8157-58EFE90EFFDA}" sibTransId="{3976F34A-68AD-45B9-94F0-A7718DFE2A5C}"/>
    <dgm:cxn modelId="{90E6D7DC-D9FF-4D4F-BE63-910342E475FA}" type="presOf" srcId="{0EAD2B17-C64D-48AC-AB63-85F8D6BE8BDC}" destId="{D7FD8767-A764-40BF-AE37-1C15F7FF16FB}" srcOrd="0" destOrd="0" presId="urn:microsoft.com/office/officeart/2005/8/layout/vList3"/>
    <dgm:cxn modelId="{7C35FAEE-56B0-497E-AD56-D60325885EC5}" type="presOf" srcId="{1073CE72-C478-4EA7-89DE-661B1CBDB1FD}" destId="{7779E656-6C60-4266-9C2E-6B5A3BBE70E4}" srcOrd="0" destOrd="0" presId="urn:microsoft.com/office/officeart/2005/8/layout/vList3"/>
    <dgm:cxn modelId="{8CCA9B79-39C8-4FA8-8AED-8FE2F8B0DC92}" type="presParOf" srcId="{7779E656-6C60-4266-9C2E-6B5A3BBE70E4}" destId="{C182994C-E8BD-4ABA-A158-B5B8B94DC708}" srcOrd="0" destOrd="0" presId="urn:microsoft.com/office/officeart/2005/8/layout/vList3"/>
    <dgm:cxn modelId="{D3AAA728-4EE0-4CD1-A15C-F3CF5E1C4688}" type="presParOf" srcId="{C182994C-E8BD-4ABA-A158-B5B8B94DC708}" destId="{A6E231A5-1561-473F-B0DF-59FD35C24970}" srcOrd="0" destOrd="0" presId="urn:microsoft.com/office/officeart/2005/8/layout/vList3"/>
    <dgm:cxn modelId="{772AC812-7DCA-4CA7-B7E7-F38CDB40148E}" type="presParOf" srcId="{C182994C-E8BD-4ABA-A158-B5B8B94DC708}" destId="{D7FD8767-A764-40BF-AE37-1C15F7FF16F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FCCEBC-CE68-4CC5-9EE1-9F9EE2DC7679}" type="doc">
      <dgm:prSet loTypeId="urn:microsoft.com/office/officeart/2005/8/layout/vList3" loCatId="list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FE39EA7-D9D9-4816-8105-9F2A3B7A6C0A}">
      <dgm:prSet/>
      <dgm:spPr/>
      <dgm:t>
        <a:bodyPr/>
        <a:lstStyle/>
        <a:p>
          <a:r>
            <a:rPr lang="en-US" dirty="0"/>
            <a:t>OBJECTIVES</a:t>
          </a:r>
          <a:endParaRPr lang="en-IN" dirty="0"/>
        </a:p>
      </dgm:t>
    </dgm:pt>
    <dgm:pt modelId="{A09DC4CD-F17D-4DD8-B4C3-4691E772A859}" type="parTrans" cxnId="{DFF47EA2-F708-4789-8141-CC5337120702}">
      <dgm:prSet/>
      <dgm:spPr/>
      <dgm:t>
        <a:bodyPr/>
        <a:lstStyle/>
        <a:p>
          <a:endParaRPr lang="en-IN"/>
        </a:p>
      </dgm:t>
    </dgm:pt>
    <dgm:pt modelId="{6F6A7DED-C6DB-4F8D-A096-2EA313DBB0D1}" type="sibTrans" cxnId="{DFF47EA2-F708-4789-8141-CC5337120702}">
      <dgm:prSet/>
      <dgm:spPr/>
      <dgm:t>
        <a:bodyPr/>
        <a:lstStyle/>
        <a:p>
          <a:endParaRPr lang="en-IN"/>
        </a:p>
      </dgm:t>
    </dgm:pt>
    <dgm:pt modelId="{7C9CBC5B-5EF6-4B4D-B032-7DCC0CF8AB39}" type="pres">
      <dgm:prSet presAssocID="{08FCCEBC-CE68-4CC5-9EE1-9F9EE2DC7679}" presName="linearFlow" presStyleCnt="0">
        <dgm:presLayoutVars>
          <dgm:dir/>
          <dgm:resizeHandles val="exact"/>
        </dgm:presLayoutVars>
      </dgm:prSet>
      <dgm:spPr/>
    </dgm:pt>
    <dgm:pt modelId="{8D7598C9-C17F-4E90-8618-71C99C47E14D}" type="pres">
      <dgm:prSet presAssocID="{7FE39EA7-D9D9-4816-8105-9F2A3B7A6C0A}" presName="composite" presStyleCnt="0"/>
      <dgm:spPr/>
    </dgm:pt>
    <dgm:pt modelId="{873945C4-4871-435F-975F-6C814250E2CE}" type="pres">
      <dgm:prSet presAssocID="{7FE39EA7-D9D9-4816-8105-9F2A3B7A6C0A}" presName="imgShp" presStyleLbl="fgImgPlace1" presStyleIdx="0" presStyleCnt="1" custLinFactNeighborX="-5829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 with solid fill"/>
        </a:ext>
      </dgm:extLst>
    </dgm:pt>
    <dgm:pt modelId="{7767FEEF-B1E0-49CA-B19D-2560428E0B8C}" type="pres">
      <dgm:prSet presAssocID="{7FE39EA7-D9D9-4816-8105-9F2A3B7A6C0A}" presName="txShp" presStyleLbl="node1" presStyleIdx="0" presStyleCnt="1" custLinFactNeighborX="7376">
        <dgm:presLayoutVars>
          <dgm:bulletEnabled val="1"/>
        </dgm:presLayoutVars>
      </dgm:prSet>
      <dgm:spPr/>
    </dgm:pt>
  </dgm:ptLst>
  <dgm:cxnLst>
    <dgm:cxn modelId="{807B6E0B-0892-4336-8F90-492F19A538D8}" type="presOf" srcId="{08FCCEBC-CE68-4CC5-9EE1-9F9EE2DC7679}" destId="{7C9CBC5B-5EF6-4B4D-B032-7DCC0CF8AB39}" srcOrd="0" destOrd="0" presId="urn:microsoft.com/office/officeart/2005/8/layout/vList3"/>
    <dgm:cxn modelId="{DFF47EA2-F708-4789-8141-CC5337120702}" srcId="{08FCCEBC-CE68-4CC5-9EE1-9F9EE2DC7679}" destId="{7FE39EA7-D9D9-4816-8105-9F2A3B7A6C0A}" srcOrd="0" destOrd="0" parTransId="{A09DC4CD-F17D-4DD8-B4C3-4691E772A859}" sibTransId="{6F6A7DED-C6DB-4F8D-A096-2EA313DBB0D1}"/>
    <dgm:cxn modelId="{6D963BB2-6504-4841-A413-4EBE1DF990D8}" type="presOf" srcId="{7FE39EA7-D9D9-4816-8105-9F2A3B7A6C0A}" destId="{7767FEEF-B1E0-49CA-B19D-2560428E0B8C}" srcOrd="0" destOrd="0" presId="urn:microsoft.com/office/officeart/2005/8/layout/vList3"/>
    <dgm:cxn modelId="{E3A40160-0CED-4A41-9B38-0EB046489A15}" type="presParOf" srcId="{7C9CBC5B-5EF6-4B4D-B032-7DCC0CF8AB39}" destId="{8D7598C9-C17F-4E90-8618-71C99C47E14D}" srcOrd="0" destOrd="0" presId="urn:microsoft.com/office/officeart/2005/8/layout/vList3"/>
    <dgm:cxn modelId="{4ABF6978-E41E-44AA-B8A6-CD5E6FA15C62}" type="presParOf" srcId="{8D7598C9-C17F-4E90-8618-71C99C47E14D}" destId="{873945C4-4871-435F-975F-6C814250E2CE}" srcOrd="0" destOrd="0" presId="urn:microsoft.com/office/officeart/2005/8/layout/vList3"/>
    <dgm:cxn modelId="{33BA39CD-45EB-40F3-B5EE-83245AE330AE}" type="presParOf" srcId="{8D7598C9-C17F-4E90-8618-71C99C47E14D}" destId="{7767FEEF-B1E0-49CA-B19D-2560428E0B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7C5711-2362-4004-87A6-EE1BA65D153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7852EC8-B458-488F-9421-A431E04DCB6F}">
      <dgm:prSet/>
      <dgm:spPr/>
      <dgm:t>
        <a:bodyPr/>
        <a:lstStyle/>
        <a:p>
          <a:r>
            <a:rPr lang="en-US" b="1"/>
            <a:t>Input </a:t>
          </a:r>
          <a:endParaRPr lang="en-IN"/>
        </a:p>
      </dgm:t>
    </dgm:pt>
    <dgm:pt modelId="{62B55969-B3DE-427A-B556-9587B80E5433}" type="parTrans" cxnId="{5F50D605-5474-421A-9189-0BF4DBE1CE42}">
      <dgm:prSet/>
      <dgm:spPr/>
      <dgm:t>
        <a:bodyPr/>
        <a:lstStyle/>
        <a:p>
          <a:endParaRPr lang="en-IN"/>
        </a:p>
      </dgm:t>
    </dgm:pt>
    <dgm:pt modelId="{5A915BE9-0CC5-42B1-99DF-B8271EE911C7}" type="sibTrans" cxnId="{5F50D605-5474-421A-9189-0BF4DBE1CE42}">
      <dgm:prSet/>
      <dgm:spPr/>
      <dgm:t>
        <a:bodyPr/>
        <a:lstStyle/>
        <a:p>
          <a:endParaRPr lang="en-IN"/>
        </a:p>
      </dgm:t>
    </dgm:pt>
    <dgm:pt modelId="{BAF9F995-0DAC-4047-8DD3-B3BF2435132C}">
      <dgm:prSet/>
      <dgm:spPr/>
      <dgm:t>
        <a:bodyPr/>
        <a:lstStyle/>
        <a:p>
          <a:r>
            <a:rPr lang="en-US"/>
            <a:t>Vector of 1500 bytes → Embedding → Positional Encoding.  </a:t>
          </a:r>
          <a:endParaRPr lang="en-IN"/>
        </a:p>
      </dgm:t>
    </dgm:pt>
    <dgm:pt modelId="{03030BC2-1A68-4FD3-9FC7-763FA3A7D58E}" type="parTrans" cxnId="{AAC0953B-E4BC-4B21-BBF9-0D4AC62C96F7}">
      <dgm:prSet/>
      <dgm:spPr/>
      <dgm:t>
        <a:bodyPr/>
        <a:lstStyle/>
        <a:p>
          <a:endParaRPr lang="en-IN"/>
        </a:p>
      </dgm:t>
    </dgm:pt>
    <dgm:pt modelId="{84842BAF-6AC4-41BF-AA36-74E794C1BCDA}" type="sibTrans" cxnId="{AAC0953B-E4BC-4B21-BBF9-0D4AC62C96F7}">
      <dgm:prSet/>
      <dgm:spPr/>
      <dgm:t>
        <a:bodyPr/>
        <a:lstStyle/>
        <a:p>
          <a:endParaRPr lang="en-IN"/>
        </a:p>
      </dgm:t>
    </dgm:pt>
    <dgm:pt modelId="{11B511F3-14BF-4BE0-B4D7-D8E74D60BDAE}">
      <dgm:prSet/>
      <dgm:spPr/>
      <dgm:t>
        <a:bodyPr/>
        <a:lstStyle/>
        <a:p>
          <a:r>
            <a:rPr lang="en-US" b="1"/>
            <a:t>Transformer Encoder </a:t>
          </a:r>
          <a:endParaRPr lang="en-IN"/>
        </a:p>
      </dgm:t>
    </dgm:pt>
    <dgm:pt modelId="{EF389E8D-58C9-494A-A3EE-5A0F9B080EC6}" type="parTrans" cxnId="{5CFA341D-3962-47DB-82B5-EB75EC483CD4}">
      <dgm:prSet/>
      <dgm:spPr/>
      <dgm:t>
        <a:bodyPr/>
        <a:lstStyle/>
        <a:p>
          <a:endParaRPr lang="en-IN"/>
        </a:p>
      </dgm:t>
    </dgm:pt>
    <dgm:pt modelId="{924313E3-699D-4231-AF91-9E1E984C8D2C}" type="sibTrans" cxnId="{5CFA341D-3962-47DB-82B5-EB75EC483CD4}">
      <dgm:prSet/>
      <dgm:spPr/>
      <dgm:t>
        <a:bodyPr/>
        <a:lstStyle/>
        <a:p>
          <a:endParaRPr lang="en-IN"/>
        </a:p>
      </dgm:t>
    </dgm:pt>
    <dgm:pt modelId="{EECF7977-1D5C-4ECA-8006-36C7F5A9E5F4}">
      <dgm:prSet/>
      <dgm:spPr/>
      <dgm:t>
        <a:bodyPr/>
        <a:lstStyle/>
        <a:p>
          <a:r>
            <a:rPr lang="en-US"/>
            <a:t>6 layers of multi-head attention + feed-forward.  </a:t>
          </a:r>
          <a:endParaRPr lang="en-IN"/>
        </a:p>
      </dgm:t>
    </dgm:pt>
    <dgm:pt modelId="{B762E7F1-7904-4157-9520-5204F54B0FE8}" type="parTrans" cxnId="{B613E05F-C3DD-4DE0-8370-814A60623CD5}">
      <dgm:prSet/>
      <dgm:spPr/>
      <dgm:t>
        <a:bodyPr/>
        <a:lstStyle/>
        <a:p>
          <a:endParaRPr lang="en-IN"/>
        </a:p>
      </dgm:t>
    </dgm:pt>
    <dgm:pt modelId="{C7346827-F668-42D6-9264-C2D1682F730A}" type="sibTrans" cxnId="{B613E05F-C3DD-4DE0-8370-814A60623CD5}">
      <dgm:prSet/>
      <dgm:spPr/>
      <dgm:t>
        <a:bodyPr/>
        <a:lstStyle/>
        <a:p>
          <a:endParaRPr lang="en-IN"/>
        </a:p>
      </dgm:t>
    </dgm:pt>
    <dgm:pt modelId="{FEC19C77-78B0-4B2E-98B3-96A56FD93BCB}">
      <dgm:prSet/>
      <dgm:spPr/>
      <dgm:t>
        <a:bodyPr/>
        <a:lstStyle/>
        <a:p>
          <a:r>
            <a:rPr lang="en-US" b="1"/>
            <a:t>Output </a:t>
          </a:r>
          <a:endParaRPr lang="en-IN"/>
        </a:p>
      </dgm:t>
    </dgm:pt>
    <dgm:pt modelId="{F04DF513-A9F9-4A84-AB6B-C2114A3986F1}" type="parTrans" cxnId="{64D7D87C-5864-46AA-9D30-09BAAF32FC62}">
      <dgm:prSet/>
      <dgm:spPr/>
      <dgm:t>
        <a:bodyPr/>
        <a:lstStyle/>
        <a:p>
          <a:endParaRPr lang="en-IN"/>
        </a:p>
      </dgm:t>
    </dgm:pt>
    <dgm:pt modelId="{96EBB1AD-CC05-48C7-9E27-7EE3692CABB8}" type="sibTrans" cxnId="{64D7D87C-5864-46AA-9D30-09BAAF32FC62}">
      <dgm:prSet/>
      <dgm:spPr/>
      <dgm:t>
        <a:bodyPr/>
        <a:lstStyle/>
        <a:p>
          <a:endParaRPr lang="en-IN"/>
        </a:p>
      </dgm:t>
    </dgm:pt>
    <dgm:pt modelId="{C499C7BC-1310-45D1-94C3-5DE083C9781E}">
      <dgm:prSet/>
      <dgm:spPr/>
      <dgm:t>
        <a:bodyPr/>
        <a:lstStyle/>
        <a:p>
          <a:r>
            <a:rPr lang="en-US"/>
            <a:t>Fully connected layer for application/traffic classification and uses softmax for classification</a:t>
          </a:r>
          <a:endParaRPr lang="en-IN"/>
        </a:p>
      </dgm:t>
    </dgm:pt>
    <dgm:pt modelId="{418E34D3-212F-49E1-B756-34C597F89E21}" type="parTrans" cxnId="{7EB6A673-A940-42A5-95D5-943B5B9143B8}">
      <dgm:prSet/>
      <dgm:spPr/>
      <dgm:t>
        <a:bodyPr/>
        <a:lstStyle/>
        <a:p>
          <a:endParaRPr lang="en-IN"/>
        </a:p>
      </dgm:t>
    </dgm:pt>
    <dgm:pt modelId="{A7C42318-AF96-441A-845A-82BD09F875D0}" type="sibTrans" cxnId="{7EB6A673-A940-42A5-95D5-943B5B9143B8}">
      <dgm:prSet/>
      <dgm:spPr/>
      <dgm:t>
        <a:bodyPr/>
        <a:lstStyle/>
        <a:p>
          <a:endParaRPr lang="en-IN"/>
        </a:p>
      </dgm:t>
    </dgm:pt>
    <dgm:pt modelId="{CB2758DB-B1B2-4645-BD51-5C9A933857C5}">
      <dgm:prSet/>
      <dgm:spPr/>
      <dgm:t>
        <a:bodyPr/>
        <a:lstStyle/>
        <a:p>
          <a:r>
            <a:rPr lang="en-US" b="1"/>
            <a:t>Loss &amp; Optimization </a:t>
          </a:r>
          <a:endParaRPr lang="en-IN"/>
        </a:p>
      </dgm:t>
    </dgm:pt>
    <dgm:pt modelId="{CFABF831-648F-4561-BD1D-B400E2D58182}" type="parTrans" cxnId="{A71D14BF-F6BA-4358-B72C-BF78749B7495}">
      <dgm:prSet/>
      <dgm:spPr/>
      <dgm:t>
        <a:bodyPr/>
        <a:lstStyle/>
        <a:p>
          <a:endParaRPr lang="en-IN"/>
        </a:p>
      </dgm:t>
    </dgm:pt>
    <dgm:pt modelId="{0F40C9FD-C89F-4751-A6FE-2A979E6691B7}" type="sibTrans" cxnId="{A71D14BF-F6BA-4358-B72C-BF78749B7495}">
      <dgm:prSet/>
      <dgm:spPr/>
      <dgm:t>
        <a:bodyPr/>
        <a:lstStyle/>
        <a:p>
          <a:endParaRPr lang="en-IN"/>
        </a:p>
      </dgm:t>
    </dgm:pt>
    <dgm:pt modelId="{93EC7B1D-C1BB-4952-8485-D0F2EBD1D936}">
      <dgm:prSet/>
      <dgm:spPr/>
      <dgm:t>
        <a:bodyPr/>
        <a:lstStyle/>
        <a:p>
          <a:r>
            <a:rPr lang="en-US"/>
            <a:t>Cross-entropy loss + Adam optimizer + StepLR.</a:t>
          </a:r>
          <a:endParaRPr lang="en-IN"/>
        </a:p>
      </dgm:t>
    </dgm:pt>
    <dgm:pt modelId="{51B6E081-2A29-42F0-B310-1002E34804C2}" type="parTrans" cxnId="{4091B188-57C2-4288-A818-621708F78AA4}">
      <dgm:prSet/>
      <dgm:spPr/>
      <dgm:t>
        <a:bodyPr/>
        <a:lstStyle/>
        <a:p>
          <a:endParaRPr lang="en-IN"/>
        </a:p>
      </dgm:t>
    </dgm:pt>
    <dgm:pt modelId="{2F3B6848-87BB-4F5D-A13F-01BC1BF7BB23}" type="sibTrans" cxnId="{4091B188-57C2-4288-A818-621708F78AA4}">
      <dgm:prSet/>
      <dgm:spPr/>
      <dgm:t>
        <a:bodyPr/>
        <a:lstStyle/>
        <a:p>
          <a:endParaRPr lang="en-IN"/>
        </a:p>
      </dgm:t>
    </dgm:pt>
    <dgm:pt modelId="{8F257F82-77C6-4D4F-92FB-15EE052A8BA4}" type="pres">
      <dgm:prSet presAssocID="{947C5711-2362-4004-87A6-EE1BA65D1533}" presName="Name0" presStyleCnt="0">
        <dgm:presLayoutVars>
          <dgm:dir/>
          <dgm:resizeHandles val="exact"/>
        </dgm:presLayoutVars>
      </dgm:prSet>
      <dgm:spPr/>
    </dgm:pt>
    <dgm:pt modelId="{088EDD21-DE69-425F-97AB-05855E947013}" type="pres">
      <dgm:prSet presAssocID="{947C5711-2362-4004-87A6-EE1BA65D1533}" presName="arrow" presStyleLbl="bgShp" presStyleIdx="0" presStyleCnt="1"/>
      <dgm:spPr/>
    </dgm:pt>
    <dgm:pt modelId="{F01D1DDF-5517-4D23-B1B3-12380E841088}" type="pres">
      <dgm:prSet presAssocID="{947C5711-2362-4004-87A6-EE1BA65D1533}" presName="points" presStyleCnt="0"/>
      <dgm:spPr/>
    </dgm:pt>
    <dgm:pt modelId="{29BEC587-B33D-4C17-B528-776B74C51414}" type="pres">
      <dgm:prSet presAssocID="{47852EC8-B458-488F-9421-A431E04DCB6F}" presName="compositeA" presStyleCnt="0"/>
      <dgm:spPr/>
    </dgm:pt>
    <dgm:pt modelId="{361C22C4-F07B-4344-93FE-C597AFB08933}" type="pres">
      <dgm:prSet presAssocID="{47852EC8-B458-488F-9421-A431E04DCB6F}" presName="textA" presStyleLbl="revTx" presStyleIdx="0" presStyleCnt="4">
        <dgm:presLayoutVars>
          <dgm:bulletEnabled val="1"/>
        </dgm:presLayoutVars>
      </dgm:prSet>
      <dgm:spPr/>
    </dgm:pt>
    <dgm:pt modelId="{024415B8-CDB6-47BB-A3AA-868C7AAC1D97}" type="pres">
      <dgm:prSet presAssocID="{47852EC8-B458-488F-9421-A431E04DCB6F}" presName="circleA" presStyleLbl="node1" presStyleIdx="0" presStyleCnt="4"/>
      <dgm:spPr/>
    </dgm:pt>
    <dgm:pt modelId="{B5778331-5EBC-4094-B81B-C2F5E49DAB5B}" type="pres">
      <dgm:prSet presAssocID="{47852EC8-B458-488F-9421-A431E04DCB6F}" presName="spaceA" presStyleCnt="0"/>
      <dgm:spPr/>
    </dgm:pt>
    <dgm:pt modelId="{027F965C-7A28-4BE7-B461-CF8A1417DD0E}" type="pres">
      <dgm:prSet presAssocID="{5A915BE9-0CC5-42B1-99DF-B8271EE911C7}" presName="space" presStyleCnt="0"/>
      <dgm:spPr/>
    </dgm:pt>
    <dgm:pt modelId="{7E38DA50-369D-4159-9BDB-DE17B8009473}" type="pres">
      <dgm:prSet presAssocID="{11B511F3-14BF-4BE0-B4D7-D8E74D60BDAE}" presName="compositeB" presStyleCnt="0"/>
      <dgm:spPr/>
    </dgm:pt>
    <dgm:pt modelId="{7BD62928-8FF9-4591-A075-43AF63AE7C16}" type="pres">
      <dgm:prSet presAssocID="{11B511F3-14BF-4BE0-B4D7-D8E74D60BDAE}" presName="textB" presStyleLbl="revTx" presStyleIdx="1" presStyleCnt="4">
        <dgm:presLayoutVars>
          <dgm:bulletEnabled val="1"/>
        </dgm:presLayoutVars>
      </dgm:prSet>
      <dgm:spPr/>
    </dgm:pt>
    <dgm:pt modelId="{E6CD9E29-ECD4-4A24-A7CC-C969AF9F0C09}" type="pres">
      <dgm:prSet presAssocID="{11B511F3-14BF-4BE0-B4D7-D8E74D60BDAE}" presName="circleB" presStyleLbl="node1" presStyleIdx="1" presStyleCnt="4"/>
      <dgm:spPr/>
    </dgm:pt>
    <dgm:pt modelId="{762BCF90-8018-4AD6-B0CC-DCFE8A7A8C11}" type="pres">
      <dgm:prSet presAssocID="{11B511F3-14BF-4BE0-B4D7-D8E74D60BDAE}" presName="spaceB" presStyleCnt="0"/>
      <dgm:spPr/>
    </dgm:pt>
    <dgm:pt modelId="{B829DBB1-3139-468A-812C-B3865EFA454E}" type="pres">
      <dgm:prSet presAssocID="{924313E3-699D-4231-AF91-9E1E984C8D2C}" presName="space" presStyleCnt="0"/>
      <dgm:spPr/>
    </dgm:pt>
    <dgm:pt modelId="{7827A4BA-5E16-4056-911B-9D723B6B3EEC}" type="pres">
      <dgm:prSet presAssocID="{FEC19C77-78B0-4B2E-98B3-96A56FD93BCB}" presName="compositeA" presStyleCnt="0"/>
      <dgm:spPr/>
    </dgm:pt>
    <dgm:pt modelId="{E686DAA9-4749-4727-BDF2-8F1371584B7D}" type="pres">
      <dgm:prSet presAssocID="{FEC19C77-78B0-4B2E-98B3-96A56FD93BCB}" presName="textA" presStyleLbl="revTx" presStyleIdx="2" presStyleCnt="4">
        <dgm:presLayoutVars>
          <dgm:bulletEnabled val="1"/>
        </dgm:presLayoutVars>
      </dgm:prSet>
      <dgm:spPr/>
    </dgm:pt>
    <dgm:pt modelId="{B6366235-2978-45B6-8285-4F496DE7A231}" type="pres">
      <dgm:prSet presAssocID="{FEC19C77-78B0-4B2E-98B3-96A56FD93BCB}" presName="circleA" presStyleLbl="node1" presStyleIdx="2" presStyleCnt="4"/>
      <dgm:spPr/>
    </dgm:pt>
    <dgm:pt modelId="{03A9116B-ABA7-4B0B-9B34-2D0834E09932}" type="pres">
      <dgm:prSet presAssocID="{FEC19C77-78B0-4B2E-98B3-96A56FD93BCB}" presName="spaceA" presStyleCnt="0"/>
      <dgm:spPr/>
    </dgm:pt>
    <dgm:pt modelId="{BE6B04F3-F94A-45D8-AA31-B36AE2F27E4E}" type="pres">
      <dgm:prSet presAssocID="{96EBB1AD-CC05-48C7-9E27-7EE3692CABB8}" presName="space" presStyleCnt="0"/>
      <dgm:spPr/>
    </dgm:pt>
    <dgm:pt modelId="{6357E235-5E91-4F3C-928F-1064B25B8C41}" type="pres">
      <dgm:prSet presAssocID="{CB2758DB-B1B2-4645-BD51-5C9A933857C5}" presName="compositeB" presStyleCnt="0"/>
      <dgm:spPr/>
    </dgm:pt>
    <dgm:pt modelId="{19633B24-8CD6-4A7A-B1E3-997BD6CD2EA1}" type="pres">
      <dgm:prSet presAssocID="{CB2758DB-B1B2-4645-BD51-5C9A933857C5}" presName="textB" presStyleLbl="revTx" presStyleIdx="3" presStyleCnt="4">
        <dgm:presLayoutVars>
          <dgm:bulletEnabled val="1"/>
        </dgm:presLayoutVars>
      </dgm:prSet>
      <dgm:spPr/>
    </dgm:pt>
    <dgm:pt modelId="{AC046501-C137-4EE7-8879-F84056EED34A}" type="pres">
      <dgm:prSet presAssocID="{CB2758DB-B1B2-4645-BD51-5C9A933857C5}" presName="circleB" presStyleLbl="node1" presStyleIdx="3" presStyleCnt="4"/>
      <dgm:spPr/>
    </dgm:pt>
    <dgm:pt modelId="{F41AF65A-B5A0-498C-BE62-A1D07117BD34}" type="pres">
      <dgm:prSet presAssocID="{CB2758DB-B1B2-4645-BD51-5C9A933857C5}" presName="spaceB" presStyleCnt="0"/>
      <dgm:spPr/>
    </dgm:pt>
  </dgm:ptLst>
  <dgm:cxnLst>
    <dgm:cxn modelId="{5F50D605-5474-421A-9189-0BF4DBE1CE42}" srcId="{947C5711-2362-4004-87A6-EE1BA65D1533}" destId="{47852EC8-B458-488F-9421-A431E04DCB6F}" srcOrd="0" destOrd="0" parTransId="{62B55969-B3DE-427A-B556-9587B80E5433}" sibTransId="{5A915BE9-0CC5-42B1-99DF-B8271EE911C7}"/>
    <dgm:cxn modelId="{FC87100A-F96A-4CFD-AF13-BE2EA0025D52}" type="presOf" srcId="{BAF9F995-0DAC-4047-8DD3-B3BF2435132C}" destId="{361C22C4-F07B-4344-93FE-C597AFB08933}" srcOrd="0" destOrd="1" presId="urn:microsoft.com/office/officeart/2005/8/layout/hProcess11"/>
    <dgm:cxn modelId="{2695AD14-3F3D-48BD-972E-79945DC50578}" type="presOf" srcId="{947C5711-2362-4004-87A6-EE1BA65D1533}" destId="{8F257F82-77C6-4D4F-92FB-15EE052A8BA4}" srcOrd="0" destOrd="0" presId="urn:microsoft.com/office/officeart/2005/8/layout/hProcess11"/>
    <dgm:cxn modelId="{5CFA341D-3962-47DB-82B5-EB75EC483CD4}" srcId="{947C5711-2362-4004-87A6-EE1BA65D1533}" destId="{11B511F3-14BF-4BE0-B4D7-D8E74D60BDAE}" srcOrd="1" destOrd="0" parTransId="{EF389E8D-58C9-494A-A3EE-5A0F9B080EC6}" sibTransId="{924313E3-699D-4231-AF91-9E1E984C8D2C}"/>
    <dgm:cxn modelId="{AAC0953B-E4BC-4B21-BBF9-0D4AC62C96F7}" srcId="{47852EC8-B458-488F-9421-A431E04DCB6F}" destId="{BAF9F995-0DAC-4047-8DD3-B3BF2435132C}" srcOrd="0" destOrd="0" parTransId="{03030BC2-1A68-4FD3-9FC7-763FA3A7D58E}" sibTransId="{84842BAF-6AC4-41BF-AA36-74E794C1BCDA}"/>
    <dgm:cxn modelId="{B613E05F-C3DD-4DE0-8370-814A60623CD5}" srcId="{11B511F3-14BF-4BE0-B4D7-D8E74D60BDAE}" destId="{EECF7977-1D5C-4ECA-8006-36C7F5A9E5F4}" srcOrd="0" destOrd="0" parTransId="{B762E7F1-7904-4157-9520-5204F54B0FE8}" sibTransId="{C7346827-F668-42D6-9264-C2D1682F730A}"/>
    <dgm:cxn modelId="{E63C596A-6B7E-405D-838F-D9389BF060F7}" type="presOf" srcId="{11B511F3-14BF-4BE0-B4D7-D8E74D60BDAE}" destId="{7BD62928-8FF9-4591-A075-43AF63AE7C16}" srcOrd="0" destOrd="0" presId="urn:microsoft.com/office/officeart/2005/8/layout/hProcess11"/>
    <dgm:cxn modelId="{7EB6A673-A940-42A5-95D5-943B5B9143B8}" srcId="{FEC19C77-78B0-4B2E-98B3-96A56FD93BCB}" destId="{C499C7BC-1310-45D1-94C3-5DE083C9781E}" srcOrd="0" destOrd="0" parTransId="{418E34D3-212F-49E1-B756-34C597F89E21}" sibTransId="{A7C42318-AF96-441A-845A-82BD09F875D0}"/>
    <dgm:cxn modelId="{64D7D87C-5864-46AA-9D30-09BAAF32FC62}" srcId="{947C5711-2362-4004-87A6-EE1BA65D1533}" destId="{FEC19C77-78B0-4B2E-98B3-96A56FD93BCB}" srcOrd="2" destOrd="0" parTransId="{F04DF513-A9F9-4A84-AB6B-C2114A3986F1}" sibTransId="{96EBB1AD-CC05-48C7-9E27-7EE3692CABB8}"/>
    <dgm:cxn modelId="{4091B188-57C2-4288-A818-621708F78AA4}" srcId="{CB2758DB-B1B2-4645-BD51-5C9A933857C5}" destId="{93EC7B1D-C1BB-4952-8485-D0F2EBD1D936}" srcOrd="0" destOrd="0" parTransId="{51B6E081-2A29-42F0-B310-1002E34804C2}" sibTransId="{2F3B6848-87BB-4F5D-A13F-01BC1BF7BB23}"/>
    <dgm:cxn modelId="{AE9018AB-AF1F-4551-B538-2A34DBCA85E6}" type="presOf" srcId="{C499C7BC-1310-45D1-94C3-5DE083C9781E}" destId="{E686DAA9-4749-4727-BDF2-8F1371584B7D}" srcOrd="0" destOrd="1" presId="urn:microsoft.com/office/officeart/2005/8/layout/hProcess11"/>
    <dgm:cxn modelId="{4B9B55AF-4C2A-47C5-A9C0-4F16229D8AD3}" type="presOf" srcId="{47852EC8-B458-488F-9421-A431E04DCB6F}" destId="{361C22C4-F07B-4344-93FE-C597AFB08933}" srcOrd="0" destOrd="0" presId="urn:microsoft.com/office/officeart/2005/8/layout/hProcess11"/>
    <dgm:cxn modelId="{F01866B7-75A9-41C4-939B-D03E937F2CC9}" type="presOf" srcId="{93EC7B1D-C1BB-4952-8485-D0F2EBD1D936}" destId="{19633B24-8CD6-4A7A-B1E3-997BD6CD2EA1}" srcOrd="0" destOrd="1" presId="urn:microsoft.com/office/officeart/2005/8/layout/hProcess11"/>
    <dgm:cxn modelId="{A71D14BF-F6BA-4358-B72C-BF78749B7495}" srcId="{947C5711-2362-4004-87A6-EE1BA65D1533}" destId="{CB2758DB-B1B2-4645-BD51-5C9A933857C5}" srcOrd="3" destOrd="0" parTransId="{CFABF831-648F-4561-BD1D-B400E2D58182}" sibTransId="{0F40C9FD-C89F-4751-A6FE-2A979E6691B7}"/>
    <dgm:cxn modelId="{C4A79CC4-FE07-4B14-80BF-9D435C455F28}" type="presOf" srcId="{CB2758DB-B1B2-4645-BD51-5C9A933857C5}" destId="{19633B24-8CD6-4A7A-B1E3-997BD6CD2EA1}" srcOrd="0" destOrd="0" presId="urn:microsoft.com/office/officeart/2005/8/layout/hProcess11"/>
    <dgm:cxn modelId="{BB275AC7-AB94-4589-B61A-47B9F6D68BA8}" type="presOf" srcId="{FEC19C77-78B0-4B2E-98B3-96A56FD93BCB}" destId="{E686DAA9-4749-4727-BDF2-8F1371584B7D}" srcOrd="0" destOrd="0" presId="urn:microsoft.com/office/officeart/2005/8/layout/hProcess11"/>
    <dgm:cxn modelId="{888C6EC9-A55C-445D-A23B-F12906BA50CA}" type="presOf" srcId="{EECF7977-1D5C-4ECA-8006-36C7F5A9E5F4}" destId="{7BD62928-8FF9-4591-A075-43AF63AE7C16}" srcOrd="0" destOrd="1" presId="urn:microsoft.com/office/officeart/2005/8/layout/hProcess11"/>
    <dgm:cxn modelId="{2AD92C99-505C-46B7-BAFA-4DEA1CE049B5}" type="presParOf" srcId="{8F257F82-77C6-4D4F-92FB-15EE052A8BA4}" destId="{088EDD21-DE69-425F-97AB-05855E947013}" srcOrd="0" destOrd="0" presId="urn:microsoft.com/office/officeart/2005/8/layout/hProcess11"/>
    <dgm:cxn modelId="{CCC96A71-C9D7-4D3F-A9A6-FB828D63C08D}" type="presParOf" srcId="{8F257F82-77C6-4D4F-92FB-15EE052A8BA4}" destId="{F01D1DDF-5517-4D23-B1B3-12380E841088}" srcOrd="1" destOrd="0" presId="urn:microsoft.com/office/officeart/2005/8/layout/hProcess11"/>
    <dgm:cxn modelId="{33817B9D-504B-4AA5-BED0-FE6FA4E4CE9A}" type="presParOf" srcId="{F01D1DDF-5517-4D23-B1B3-12380E841088}" destId="{29BEC587-B33D-4C17-B528-776B74C51414}" srcOrd="0" destOrd="0" presId="urn:microsoft.com/office/officeart/2005/8/layout/hProcess11"/>
    <dgm:cxn modelId="{1549DD0E-C77A-42E4-BF19-C826B99F2B0D}" type="presParOf" srcId="{29BEC587-B33D-4C17-B528-776B74C51414}" destId="{361C22C4-F07B-4344-93FE-C597AFB08933}" srcOrd="0" destOrd="0" presId="urn:microsoft.com/office/officeart/2005/8/layout/hProcess11"/>
    <dgm:cxn modelId="{F59145B4-CEC1-4405-AB31-E5CF6ACBC4BC}" type="presParOf" srcId="{29BEC587-B33D-4C17-B528-776B74C51414}" destId="{024415B8-CDB6-47BB-A3AA-868C7AAC1D97}" srcOrd="1" destOrd="0" presId="urn:microsoft.com/office/officeart/2005/8/layout/hProcess11"/>
    <dgm:cxn modelId="{F0AF20C8-2008-4F4A-951D-6F94D2552E23}" type="presParOf" srcId="{29BEC587-B33D-4C17-B528-776B74C51414}" destId="{B5778331-5EBC-4094-B81B-C2F5E49DAB5B}" srcOrd="2" destOrd="0" presId="urn:microsoft.com/office/officeart/2005/8/layout/hProcess11"/>
    <dgm:cxn modelId="{E2222382-F2F6-4483-B9B8-3C4B694BD9B3}" type="presParOf" srcId="{F01D1DDF-5517-4D23-B1B3-12380E841088}" destId="{027F965C-7A28-4BE7-B461-CF8A1417DD0E}" srcOrd="1" destOrd="0" presId="urn:microsoft.com/office/officeart/2005/8/layout/hProcess11"/>
    <dgm:cxn modelId="{9A5C5A5F-BAF9-4359-AD70-A9498B8A3521}" type="presParOf" srcId="{F01D1DDF-5517-4D23-B1B3-12380E841088}" destId="{7E38DA50-369D-4159-9BDB-DE17B8009473}" srcOrd="2" destOrd="0" presId="urn:microsoft.com/office/officeart/2005/8/layout/hProcess11"/>
    <dgm:cxn modelId="{42327CBC-C70A-4F9E-960A-366952CB3370}" type="presParOf" srcId="{7E38DA50-369D-4159-9BDB-DE17B8009473}" destId="{7BD62928-8FF9-4591-A075-43AF63AE7C16}" srcOrd="0" destOrd="0" presId="urn:microsoft.com/office/officeart/2005/8/layout/hProcess11"/>
    <dgm:cxn modelId="{A1392EDE-19C1-49D3-8CD5-F9271A85C894}" type="presParOf" srcId="{7E38DA50-369D-4159-9BDB-DE17B8009473}" destId="{E6CD9E29-ECD4-4A24-A7CC-C969AF9F0C09}" srcOrd="1" destOrd="0" presId="urn:microsoft.com/office/officeart/2005/8/layout/hProcess11"/>
    <dgm:cxn modelId="{F8ADFB6F-525F-4624-BFA5-AC6233AC5DCC}" type="presParOf" srcId="{7E38DA50-369D-4159-9BDB-DE17B8009473}" destId="{762BCF90-8018-4AD6-B0CC-DCFE8A7A8C11}" srcOrd="2" destOrd="0" presId="urn:microsoft.com/office/officeart/2005/8/layout/hProcess11"/>
    <dgm:cxn modelId="{6F72BD89-3439-49CD-AC3C-117233587EAB}" type="presParOf" srcId="{F01D1DDF-5517-4D23-B1B3-12380E841088}" destId="{B829DBB1-3139-468A-812C-B3865EFA454E}" srcOrd="3" destOrd="0" presId="urn:microsoft.com/office/officeart/2005/8/layout/hProcess11"/>
    <dgm:cxn modelId="{B1BFEA6F-278F-40EE-98E9-E3990212934A}" type="presParOf" srcId="{F01D1DDF-5517-4D23-B1B3-12380E841088}" destId="{7827A4BA-5E16-4056-911B-9D723B6B3EEC}" srcOrd="4" destOrd="0" presId="urn:microsoft.com/office/officeart/2005/8/layout/hProcess11"/>
    <dgm:cxn modelId="{AD7F9038-3BCE-4A86-85BD-D03E25D1D5A5}" type="presParOf" srcId="{7827A4BA-5E16-4056-911B-9D723B6B3EEC}" destId="{E686DAA9-4749-4727-BDF2-8F1371584B7D}" srcOrd="0" destOrd="0" presId="urn:microsoft.com/office/officeart/2005/8/layout/hProcess11"/>
    <dgm:cxn modelId="{4BF3E4C1-DFC6-4390-828B-46EB75CA9BD4}" type="presParOf" srcId="{7827A4BA-5E16-4056-911B-9D723B6B3EEC}" destId="{B6366235-2978-45B6-8285-4F496DE7A231}" srcOrd="1" destOrd="0" presId="urn:microsoft.com/office/officeart/2005/8/layout/hProcess11"/>
    <dgm:cxn modelId="{FDB5D56E-A65D-44D6-81E6-5FE65927AD3C}" type="presParOf" srcId="{7827A4BA-5E16-4056-911B-9D723B6B3EEC}" destId="{03A9116B-ABA7-4B0B-9B34-2D0834E09932}" srcOrd="2" destOrd="0" presId="urn:microsoft.com/office/officeart/2005/8/layout/hProcess11"/>
    <dgm:cxn modelId="{DC7A442E-F113-4176-900F-F778311A68C5}" type="presParOf" srcId="{F01D1DDF-5517-4D23-B1B3-12380E841088}" destId="{BE6B04F3-F94A-45D8-AA31-B36AE2F27E4E}" srcOrd="5" destOrd="0" presId="urn:microsoft.com/office/officeart/2005/8/layout/hProcess11"/>
    <dgm:cxn modelId="{A71DA76C-4FAC-4AE4-922A-6431023C25BA}" type="presParOf" srcId="{F01D1DDF-5517-4D23-B1B3-12380E841088}" destId="{6357E235-5E91-4F3C-928F-1064B25B8C41}" srcOrd="6" destOrd="0" presId="urn:microsoft.com/office/officeart/2005/8/layout/hProcess11"/>
    <dgm:cxn modelId="{75551B16-E317-43D5-82B9-B95562C3D406}" type="presParOf" srcId="{6357E235-5E91-4F3C-928F-1064B25B8C41}" destId="{19633B24-8CD6-4A7A-B1E3-997BD6CD2EA1}" srcOrd="0" destOrd="0" presId="urn:microsoft.com/office/officeart/2005/8/layout/hProcess11"/>
    <dgm:cxn modelId="{76AA503F-AC4F-448A-8A6A-5ED67931B6D5}" type="presParOf" srcId="{6357E235-5E91-4F3C-928F-1064B25B8C41}" destId="{AC046501-C137-4EE7-8879-F84056EED34A}" srcOrd="1" destOrd="0" presId="urn:microsoft.com/office/officeart/2005/8/layout/hProcess11"/>
    <dgm:cxn modelId="{BC2E090F-C142-43E2-8FE7-31099A788A83}" type="presParOf" srcId="{6357E235-5E91-4F3C-928F-1064B25B8C41}" destId="{F41AF65A-B5A0-498C-BE62-A1D07117BD3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8ACD48-A4D5-486D-B038-D30274FB59D8}" type="doc">
      <dgm:prSet loTypeId="urn:microsoft.com/office/officeart/2005/8/layout/matrix3" loCatId="matrix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F8325C80-CFA3-4B50-BD03-FF1C4E4DE2C7}">
      <dgm:prSet custT="1"/>
      <dgm:spPr/>
      <dgm:t>
        <a:bodyPr/>
        <a:lstStyle/>
        <a:p>
          <a:r>
            <a:rPr lang="en-IN" sz="3600" dirty="0"/>
            <a:t>Identify Major classes from DNS queries responses</a:t>
          </a:r>
        </a:p>
      </dgm:t>
    </dgm:pt>
    <dgm:pt modelId="{A03B85E2-E592-48A1-A711-E66D121E09E3}" type="parTrans" cxnId="{C4B1476E-1674-4476-B72C-9DC4D17A6AE0}">
      <dgm:prSet/>
      <dgm:spPr/>
      <dgm:t>
        <a:bodyPr/>
        <a:lstStyle/>
        <a:p>
          <a:endParaRPr lang="en-IN"/>
        </a:p>
      </dgm:t>
    </dgm:pt>
    <dgm:pt modelId="{A59E15AE-092D-4D7F-A4E6-4F70F3F6DDDD}" type="sibTrans" cxnId="{C4B1476E-1674-4476-B72C-9DC4D17A6AE0}">
      <dgm:prSet/>
      <dgm:spPr/>
      <dgm:t>
        <a:bodyPr/>
        <a:lstStyle/>
        <a:p>
          <a:endParaRPr lang="en-IN"/>
        </a:p>
      </dgm:t>
    </dgm:pt>
    <dgm:pt modelId="{D04E81EC-6030-4168-952C-678A43A8BA11}">
      <dgm:prSet custT="1"/>
      <dgm:spPr/>
      <dgm:t>
        <a:bodyPr/>
        <a:lstStyle/>
        <a:p>
          <a:r>
            <a:rPr lang="en-IN" sz="3600" dirty="0"/>
            <a:t>Captured Traffic &amp; gather available SNI info.</a:t>
          </a:r>
        </a:p>
      </dgm:t>
    </dgm:pt>
    <dgm:pt modelId="{FF6A9D6A-5E0E-43C9-8185-5747184126E7}" type="parTrans" cxnId="{F1917A82-DAFB-4F60-B426-E23B974652FA}">
      <dgm:prSet/>
      <dgm:spPr/>
      <dgm:t>
        <a:bodyPr/>
        <a:lstStyle/>
        <a:p>
          <a:endParaRPr lang="en-IN"/>
        </a:p>
      </dgm:t>
    </dgm:pt>
    <dgm:pt modelId="{78B57F0C-9F42-485F-97A4-CD5076AE8958}" type="sibTrans" cxnId="{F1917A82-DAFB-4F60-B426-E23B974652FA}">
      <dgm:prSet/>
      <dgm:spPr/>
      <dgm:t>
        <a:bodyPr/>
        <a:lstStyle/>
        <a:p>
          <a:endParaRPr lang="en-IN"/>
        </a:p>
      </dgm:t>
    </dgm:pt>
    <dgm:pt modelId="{3F86ECBA-5A2A-4619-81D4-A2E5312B3DCA}">
      <dgm:prSet custT="1"/>
      <dgm:spPr/>
      <dgm:t>
        <a:bodyPr/>
        <a:lstStyle/>
        <a:p>
          <a:r>
            <a:rPr lang="en-IN" sz="3600" dirty="0"/>
            <a:t>Save this information to reuse later.</a:t>
          </a:r>
        </a:p>
      </dgm:t>
    </dgm:pt>
    <dgm:pt modelId="{5B870070-AE93-4BE0-B6BD-02AA31230777}" type="parTrans" cxnId="{4B093EA3-B0E7-40C8-A7A9-DA05FEB3F0DF}">
      <dgm:prSet/>
      <dgm:spPr/>
      <dgm:t>
        <a:bodyPr/>
        <a:lstStyle/>
        <a:p>
          <a:endParaRPr lang="en-IN"/>
        </a:p>
      </dgm:t>
    </dgm:pt>
    <dgm:pt modelId="{118BDD9C-6323-4B71-A2C7-B23FDF31060A}" type="sibTrans" cxnId="{4B093EA3-B0E7-40C8-A7A9-DA05FEB3F0DF}">
      <dgm:prSet/>
      <dgm:spPr/>
      <dgm:t>
        <a:bodyPr/>
        <a:lstStyle/>
        <a:p>
          <a:endParaRPr lang="en-IN"/>
        </a:p>
      </dgm:t>
    </dgm:pt>
    <dgm:pt modelId="{19A1E638-38A6-4ED5-AB6A-1882A1C948F8}">
      <dgm:prSet custT="1"/>
      <dgm:spPr/>
      <dgm:t>
        <a:bodyPr/>
        <a:lstStyle/>
        <a:p>
          <a:r>
            <a:rPr lang="en-IN" sz="3600" dirty="0"/>
            <a:t>Filtered extraneous SNI info., that was fetched along.</a:t>
          </a:r>
        </a:p>
      </dgm:t>
    </dgm:pt>
    <dgm:pt modelId="{1F2C35C4-B1BC-48B0-BC1F-786840CD289D}" type="parTrans" cxnId="{B2F68547-4FDB-4D4B-AD0D-458E5F6441FD}">
      <dgm:prSet/>
      <dgm:spPr/>
      <dgm:t>
        <a:bodyPr/>
        <a:lstStyle/>
        <a:p>
          <a:endParaRPr lang="en-IN"/>
        </a:p>
      </dgm:t>
    </dgm:pt>
    <dgm:pt modelId="{5B3C01C6-D1D9-4E21-8DFE-1493286EE6F9}" type="sibTrans" cxnId="{B2F68547-4FDB-4D4B-AD0D-458E5F6441FD}">
      <dgm:prSet/>
      <dgm:spPr/>
      <dgm:t>
        <a:bodyPr/>
        <a:lstStyle/>
        <a:p>
          <a:endParaRPr lang="en-IN"/>
        </a:p>
      </dgm:t>
    </dgm:pt>
    <dgm:pt modelId="{2FE55E88-A30C-4B29-B1B8-C87F5A326265}" type="pres">
      <dgm:prSet presAssocID="{638ACD48-A4D5-486D-B038-D30274FB59D8}" presName="matrix" presStyleCnt="0">
        <dgm:presLayoutVars>
          <dgm:chMax val="1"/>
          <dgm:dir/>
          <dgm:resizeHandles val="exact"/>
        </dgm:presLayoutVars>
      </dgm:prSet>
      <dgm:spPr/>
    </dgm:pt>
    <dgm:pt modelId="{ED092427-0443-47A1-966E-861BBA43501D}" type="pres">
      <dgm:prSet presAssocID="{638ACD48-A4D5-486D-B038-D30274FB59D8}" presName="diamond" presStyleLbl="bgShp" presStyleIdx="0" presStyleCnt="1" custLinFactNeighborX="-116" custLinFactNeighborY="-298"/>
      <dgm:spPr/>
    </dgm:pt>
    <dgm:pt modelId="{157CA9D5-9BE1-4263-B202-0FB23A6B8821}" type="pres">
      <dgm:prSet presAssocID="{638ACD48-A4D5-486D-B038-D30274FB59D8}" presName="quad1" presStyleLbl="node1" presStyleIdx="0" presStyleCnt="4" custScaleX="212052" custLinFactNeighborX="-73786" custLinFactNeighborY="-11233">
        <dgm:presLayoutVars>
          <dgm:chMax val="0"/>
          <dgm:chPref val="0"/>
          <dgm:bulletEnabled val="1"/>
        </dgm:presLayoutVars>
      </dgm:prSet>
      <dgm:spPr/>
    </dgm:pt>
    <dgm:pt modelId="{4185398B-174C-4EFF-B505-262DA89A06F3}" type="pres">
      <dgm:prSet presAssocID="{638ACD48-A4D5-486D-B038-D30274FB59D8}" presName="quad2" presStyleLbl="node1" presStyleIdx="1" presStyleCnt="4" custScaleX="213485" custLinFactNeighborX="72681" custLinFactNeighborY="-11233">
        <dgm:presLayoutVars>
          <dgm:chMax val="0"/>
          <dgm:chPref val="0"/>
          <dgm:bulletEnabled val="1"/>
        </dgm:presLayoutVars>
      </dgm:prSet>
      <dgm:spPr/>
    </dgm:pt>
    <dgm:pt modelId="{01E89D41-9B94-48AF-8A86-EECE8820E9B9}" type="pres">
      <dgm:prSet presAssocID="{638ACD48-A4D5-486D-B038-D30274FB59D8}" presName="quad3" presStyleLbl="node1" presStyleIdx="2" presStyleCnt="4" custScaleX="212463" custLinFactNeighborX="-74204" custLinFactNeighborY="8802">
        <dgm:presLayoutVars>
          <dgm:chMax val="0"/>
          <dgm:chPref val="0"/>
          <dgm:bulletEnabled val="1"/>
        </dgm:presLayoutVars>
      </dgm:prSet>
      <dgm:spPr/>
    </dgm:pt>
    <dgm:pt modelId="{AA6DB67E-3148-4FA4-AB62-08A01F8AFB88}" type="pres">
      <dgm:prSet presAssocID="{638ACD48-A4D5-486D-B038-D30274FB59D8}" presName="quad4" presStyleLbl="node1" presStyleIdx="3" presStyleCnt="4" custScaleX="209792" custLinFactNeighborX="73482" custLinFactNeighborY="6154">
        <dgm:presLayoutVars>
          <dgm:chMax val="0"/>
          <dgm:chPref val="0"/>
          <dgm:bulletEnabled val="1"/>
        </dgm:presLayoutVars>
      </dgm:prSet>
      <dgm:spPr/>
    </dgm:pt>
  </dgm:ptLst>
  <dgm:cxnLst>
    <dgm:cxn modelId="{75F4B461-2E76-4883-9B34-ED3F0BF57B1E}" type="presOf" srcId="{D04E81EC-6030-4168-952C-678A43A8BA11}" destId="{4185398B-174C-4EFF-B505-262DA89A06F3}" srcOrd="0" destOrd="0" presId="urn:microsoft.com/office/officeart/2005/8/layout/matrix3"/>
    <dgm:cxn modelId="{B2F68547-4FDB-4D4B-AD0D-458E5F6441FD}" srcId="{638ACD48-A4D5-486D-B038-D30274FB59D8}" destId="{19A1E638-38A6-4ED5-AB6A-1882A1C948F8}" srcOrd="3" destOrd="0" parTransId="{1F2C35C4-B1BC-48B0-BC1F-786840CD289D}" sibTransId="{5B3C01C6-D1D9-4E21-8DFE-1493286EE6F9}"/>
    <dgm:cxn modelId="{C4B1476E-1674-4476-B72C-9DC4D17A6AE0}" srcId="{638ACD48-A4D5-486D-B038-D30274FB59D8}" destId="{F8325C80-CFA3-4B50-BD03-FF1C4E4DE2C7}" srcOrd="0" destOrd="0" parTransId="{A03B85E2-E592-48A1-A711-E66D121E09E3}" sibTransId="{A59E15AE-092D-4D7F-A4E6-4F70F3F6DDDD}"/>
    <dgm:cxn modelId="{F1917A82-DAFB-4F60-B426-E23B974652FA}" srcId="{638ACD48-A4D5-486D-B038-D30274FB59D8}" destId="{D04E81EC-6030-4168-952C-678A43A8BA11}" srcOrd="1" destOrd="0" parTransId="{FF6A9D6A-5E0E-43C9-8185-5747184126E7}" sibTransId="{78B57F0C-9F42-485F-97A4-CD5076AE8958}"/>
    <dgm:cxn modelId="{59FE2998-6523-4AB4-BBFE-0140CD029FB9}" type="presOf" srcId="{638ACD48-A4D5-486D-B038-D30274FB59D8}" destId="{2FE55E88-A30C-4B29-B1B8-C87F5A326265}" srcOrd="0" destOrd="0" presId="urn:microsoft.com/office/officeart/2005/8/layout/matrix3"/>
    <dgm:cxn modelId="{4B093EA3-B0E7-40C8-A7A9-DA05FEB3F0DF}" srcId="{638ACD48-A4D5-486D-B038-D30274FB59D8}" destId="{3F86ECBA-5A2A-4619-81D4-A2E5312B3DCA}" srcOrd="2" destOrd="0" parTransId="{5B870070-AE93-4BE0-B6BD-02AA31230777}" sibTransId="{118BDD9C-6323-4B71-A2C7-B23FDF31060A}"/>
    <dgm:cxn modelId="{348B07AC-8022-4987-A3B4-8090326819D2}" type="presOf" srcId="{F8325C80-CFA3-4B50-BD03-FF1C4E4DE2C7}" destId="{157CA9D5-9BE1-4263-B202-0FB23A6B8821}" srcOrd="0" destOrd="0" presId="urn:microsoft.com/office/officeart/2005/8/layout/matrix3"/>
    <dgm:cxn modelId="{181270FC-BCC3-4F1B-97B3-49112F627EA2}" type="presOf" srcId="{19A1E638-38A6-4ED5-AB6A-1882A1C948F8}" destId="{AA6DB67E-3148-4FA4-AB62-08A01F8AFB88}" srcOrd="0" destOrd="0" presId="urn:microsoft.com/office/officeart/2005/8/layout/matrix3"/>
    <dgm:cxn modelId="{968961FD-683D-4AFC-A173-151EE7A7ACF2}" type="presOf" srcId="{3F86ECBA-5A2A-4619-81D4-A2E5312B3DCA}" destId="{01E89D41-9B94-48AF-8A86-EECE8820E9B9}" srcOrd="0" destOrd="0" presId="urn:microsoft.com/office/officeart/2005/8/layout/matrix3"/>
    <dgm:cxn modelId="{27D3CE4C-7A63-4A2B-AF99-67F00BDB907F}" type="presParOf" srcId="{2FE55E88-A30C-4B29-B1B8-C87F5A326265}" destId="{ED092427-0443-47A1-966E-861BBA43501D}" srcOrd="0" destOrd="0" presId="urn:microsoft.com/office/officeart/2005/8/layout/matrix3"/>
    <dgm:cxn modelId="{E79FE5B3-5C55-41B3-9696-AF2C7E86DE60}" type="presParOf" srcId="{2FE55E88-A30C-4B29-B1B8-C87F5A326265}" destId="{157CA9D5-9BE1-4263-B202-0FB23A6B8821}" srcOrd="1" destOrd="0" presId="urn:microsoft.com/office/officeart/2005/8/layout/matrix3"/>
    <dgm:cxn modelId="{D57C285B-BA4A-443D-ADC5-BBB08CB600EA}" type="presParOf" srcId="{2FE55E88-A30C-4B29-B1B8-C87F5A326265}" destId="{4185398B-174C-4EFF-B505-262DA89A06F3}" srcOrd="2" destOrd="0" presId="urn:microsoft.com/office/officeart/2005/8/layout/matrix3"/>
    <dgm:cxn modelId="{BB9508EC-9066-49A8-97D0-1E6E5DBDAE8E}" type="presParOf" srcId="{2FE55E88-A30C-4B29-B1B8-C87F5A326265}" destId="{01E89D41-9B94-48AF-8A86-EECE8820E9B9}" srcOrd="3" destOrd="0" presId="urn:microsoft.com/office/officeart/2005/8/layout/matrix3"/>
    <dgm:cxn modelId="{40877620-5FF2-49E2-83D0-21718E15624A}" type="presParOf" srcId="{2FE55E88-A30C-4B29-B1B8-C87F5A326265}" destId="{AA6DB67E-3148-4FA4-AB62-08A01F8AFB8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73CE72-C478-4EA7-89DE-661B1CBDB1FD}" type="doc">
      <dgm:prSet loTypeId="urn:microsoft.com/office/officeart/2005/8/layout/vList3" loCatId="list" qsTypeId="urn:microsoft.com/office/officeart/2005/8/quickstyle/3d5" qsCatId="3D" csTypeId="urn:microsoft.com/office/officeart/2005/8/colors/accent4_4" csCatId="accent4" phldr="1"/>
      <dgm:spPr/>
      <dgm:t>
        <a:bodyPr/>
        <a:lstStyle/>
        <a:p>
          <a:endParaRPr lang="en-IN"/>
        </a:p>
      </dgm:t>
    </dgm:pt>
    <dgm:pt modelId="{0EAD2B17-C64D-48AC-AB63-85F8D6BE8BDC}">
      <dgm:prSet/>
      <dgm:spPr/>
      <dgm:t>
        <a:bodyPr/>
        <a:lstStyle/>
        <a:p>
          <a:r>
            <a:rPr lang="en-US" dirty="0"/>
            <a:t>Minor</a:t>
          </a:r>
          <a:endParaRPr lang="en-IN" dirty="0"/>
        </a:p>
      </dgm:t>
    </dgm:pt>
    <dgm:pt modelId="{1153F96B-F57B-4C79-8157-58EFE90EFFDA}" type="parTrans" cxnId="{369C5BD4-E35A-4120-84FB-368F67B1C476}">
      <dgm:prSet/>
      <dgm:spPr/>
      <dgm:t>
        <a:bodyPr/>
        <a:lstStyle/>
        <a:p>
          <a:endParaRPr lang="en-IN"/>
        </a:p>
      </dgm:t>
    </dgm:pt>
    <dgm:pt modelId="{3976F34A-68AD-45B9-94F0-A7718DFE2A5C}" type="sibTrans" cxnId="{369C5BD4-E35A-4120-84FB-368F67B1C476}">
      <dgm:prSet/>
      <dgm:spPr/>
      <dgm:t>
        <a:bodyPr/>
        <a:lstStyle/>
        <a:p>
          <a:endParaRPr lang="en-IN"/>
        </a:p>
      </dgm:t>
    </dgm:pt>
    <dgm:pt modelId="{7779E656-6C60-4266-9C2E-6B5A3BBE70E4}" type="pres">
      <dgm:prSet presAssocID="{1073CE72-C478-4EA7-89DE-661B1CBDB1FD}" presName="linearFlow" presStyleCnt="0">
        <dgm:presLayoutVars>
          <dgm:dir/>
          <dgm:resizeHandles val="exact"/>
        </dgm:presLayoutVars>
      </dgm:prSet>
      <dgm:spPr/>
    </dgm:pt>
    <dgm:pt modelId="{C182994C-E8BD-4ABA-A158-B5B8B94DC708}" type="pres">
      <dgm:prSet presAssocID="{0EAD2B17-C64D-48AC-AB63-85F8D6BE8BDC}" presName="composite" presStyleCnt="0"/>
      <dgm:spPr/>
    </dgm:pt>
    <dgm:pt modelId="{A6E231A5-1561-473F-B0DF-59FD35C24970}" type="pres">
      <dgm:prSet presAssocID="{0EAD2B17-C64D-48AC-AB63-85F8D6BE8BDC}" presName="imgShp" presStyleLbl="fgImgPlace1" presStyleIdx="0" presStyleCnt="1" custLinFactNeighborX="-4221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D7FD8767-A764-40BF-AE37-1C15F7FF16FB}" type="pres">
      <dgm:prSet presAssocID="{0EAD2B17-C64D-48AC-AB63-85F8D6BE8BDC}" presName="txShp" presStyleLbl="node1" presStyleIdx="0" presStyleCnt="1" custLinFactNeighborX="7333">
        <dgm:presLayoutVars>
          <dgm:bulletEnabled val="1"/>
        </dgm:presLayoutVars>
      </dgm:prSet>
      <dgm:spPr/>
    </dgm:pt>
  </dgm:ptLst>
  <dgm:cxnLst>
    <dgm:cxn modelId="{369C5BD4-E35A-4120-84FB-368F67B1C476}" srcId="{1073CE72-C478-4EA7-89DE-661B1CBDB1FD}" destId="{0EAD2B17-C64D-48AC-AB63-85F8D6BE8BDC}" srcOrd="0" destOrd="0" parTransId="{1153F96B-F57B-4C79-8157-58EFE90EFFDA}" sibTransId="{3976F34A-68AD-45B9-94F0-A7718DFE2A5C}"/>
    <dgm:cxn modelId="{90E6D7DC-D9FF-4D4F-BE63-910342E475FA}" type="presOf" srcId="{0EAD2B17-C64D-48AC-AB63-85F8D6BE8BDC}" destId="{D7FD8767-A764-40BF-AE37-1C15F7FF16FB}" srcOrd="0" destOrd="0" presId="urn:microsoft.com/office/officeart/2005/8/layout/vList3"/>
    <dgm:cxn modelId="{7C35FAEE-56B0-497E-AD56-D60325885EC5}" type="presOf" srcId="{1073CE72-C478-4EA7-89DE-661B1CBDB1FD}" destId="{7779E656-6C60-4266-9C2E-6B5A3BBE70E4}" srcOrd="0" destOrd="0" presId="urn:microsoft.com/office/officeart/2005/8/layout/vList3"/>
    <dgm:cxn modelId="{8CCA9B79-39C8-4FA8-8AED-8FE2F8B0DC92}" type="presParOf" srcId="{7779E656-6C60-4266-9C2E-6B5A3BBE70E4}" destId="{C182994C-E8BD-4ABA-A158-B5B8B94DC708}" srcOrd="0" destOrd="0" presId="urn:microsoft.com/office/officeart/2005/8/layout/vList3"/>
    <dgm:cxn modelId="{D3AAA728-4EE0-4CD1-A15C-F3CF5E1C4688}" type="presParOf" srcId="{C182994C-E8BD-4ABA-A158-B5B8B94DC708}" destId="{A6E231A5-1561-473F-B0DF-59FD35C24970}" srcOrd="0" destOrd="0" presId="urn:microsoft.com/office/officeart/2005/8/layout/vList3"/>
    <dgm:cxn modelId="{772AC812-7DCA-4CA7-B7E7-F38CDB40148E}" type="presParOf" srcId="{C182994C-E8BD-4ABA-A158-B5B8B94DC708}" destId="{D7FD8767-A764-40BF-AE37-1C15F7FF16F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FCCEBC-CE68-4CC5-9EE1-9F9EE2DC7679}" type="doc">
      <dgm:prSet loTypeId="urn:microsoft.com/office/officeart/2005/8/layout/vList3" loCatId="list" qsTypeId="urn:microsoft.com/office/officeart/2005/8/quickstyle/3d5" qsCatId="3D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7FE39EA7-D9D9-4816-8105-9F2A3B7A6C0A}">
      <dgm:prSet/>
      <dgm:spPr/>
      <dgm:t>
        <a:bodyPr/>
        <a:lstStyle/>
        <a:p>
          <a:r>
            <a:rPr lang="en-US" dirty="0"/>
            <a:t>Future Work (MTP1 &amp; 2)</a:t>
          </a:r>
          <a:endParaRPr lang="en-IN" dirty="0"/>
        </a:p>
      </dgm:t>
    </dgm:pt>
    <dgm:pt modelId="{A09DC4CD-F17D-4DD8-B4C3-4691E772A859}" type="parTrans" cxnId="{DFF47EA2-F708-4789-8141-CC5337120702}">
      <dgm:prSet/>
      <dgm:spPr/>
      <dgm:t>
        <a:bodyPr/>
        <a:lstStyle/>
        <a:p>
          <a:endParaRPr lang="en-IN"/>
        </a:p>
      </dgm:t>
    </dgm:pt>
    <dgm:pt modelId="{6F6A7DED-C6DB-4F8D-A096-2EA313DBB0D1}" type="sibTrans" cxnId="{DFF47EA2-F708-4789-8141-CC5337120702}">
      <dgm:prSet/>
      <dgm:spPr/>
      <dgm:t>
        <a:bodyPr/>
        <a:lstStyle/>
        <a:p>
          <a:endParaRPr lang="en-IN"/>
        </a:p>
      </dgm:t>
    </dgm:pt>
    <dgm:pt modelId="{7C9CBC5B-5EF6-4B4D-B032-7DCC0CF8AB39}" type="pres">
      <dgm:prSet presAssocID="{08FCCEBC-CE68-4CC5-9EE1-9F9EE2DC7679}" presName="linearFlow" presStyleCnt="0">
        <dgm:presLayoutVars>
          <dgm:dir/>
          <dgm:resizeHandles val="exact"/>
        </dgm:presLayoutVars>
      </dgm:prSet>
      <dgm:spPr/>
    </dgm:pt>
    <dgm:pt modelId="{8D7598C9-C17F-4E90-8618-71C99C47E14D}" type="pres">
      <dgm:prSet presAssocID="{7FE39EA7-D9D9-4816-8105-9F2A3B7A6C0A}" presName="composite" presStyleCnt="0"/>
      <dgm:spPr/>
    </dgm:pt>
    <dgm:pt modelId="{873945C4-4871-435F-975F-6C814250E2CE}" type="pres">
      <dgm:prSet presAssocID="{7FE39EA7-D9D9-4816-8105-9F2A3B7A6C0A}" presName="imgShp" presStyleLbl="fgImgPlace1" presStyleIdx="0" presStyleCnt="1" custLinFactNeighborX="-58291" custLinFactNeighborY="-588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 with solid fill"/>
        </a:ext>
      </dgm:extLst>
    </dgm:pt>
    <dgm:pt modelId="{7767FEEF-B1E0-49CA-B19D-2560428E0B8C}" type="pres">
      <dgm:prSet presAssocID="{7FE39EA7-D9D9-4816-8105-9F2A3B7A6C0A}" presName="txShp" presStyleLbl="node1" presStyleIdx="0" presStyleCnt="1" custLinFactNeighborX="7376">
        <dgm:presLayoutVars>
          <dgm:bulletEnabled val="1"/>
        </dgm:presLayoutVars>
      </dgm:prSet>
      <dgm:spPr/>
    </dgm:pt>
  </dgm:ptLst>
  <dgm:cxnLst>
    <dgm:cxn modelId="{807B6E0B-0892-4336-8F90-492F19A538D8}" type="presOf" srcId="{08FCCEBC-CE68-4CC5-9EE1-9F9EE2DC7679}" destId="{7C9CBC5B-5EF6-4B4D-B032-7DCC0CF8AB39}" srcOrd="0" destOrd="0" presId="urn:microsoft.com/office/officeart/2005/8/layout/vList3"/>
    <dgm:cxn modelId="{DFF47EA2-F708-4789-8141-CC5337120702}" srcId="{08FCCEBC-CE68-4CC5-9EE1-9F9EE2DC7679}" destId="{7FE39EA7-D9D9-4816-8105-9F2A3B7A6C0A}" srcOrd="0" destOrd="0" parTransId="{A09DC4CD-F17D-4DD8-B4C3-4691E772A859}" sibTransId="{6F6A7DED-C6DB-4F8D-A096-2EA313DBB0D1}"/>
    <dgm:cxn modelId="{6D963BB2-6504-4841-A413-4EBE1DF990D8}" type="presOf" srcId="{7FE39EA7-D9D9-4816-8105-9F2A3B7A6C0A}" destId="{7767FEEF-B1E0-49CA-B19D-2560428E0B8C}" srcOrd="0" destOrd="0" presId="urn:microsoft.com/office/officeart/2005/8/layout/vList3"/>
    <dgm:cxn modelId="{E3A40160-0CED-4A41-9B38-0EB046489A15}" type="presParOf" srcId="{7C9CBC5B-5EF6-4B4D-B032-7DCC0CF8AB39}" destId="{8D7598C9-C17F-4E90-8618-71C99C47E14D}" srcOrd="0" destOrd="0" presId="urn:microsoft.com/office/officeart/2005/8/layout/vList3"/>
    <dgm:cxn modelId="{4ABF6978-E41E-44AA-B8A6-CD5E6FA15C62}" type="presParOf" srcId="{8D7598C9-C17F-4E90-8618-71C99C47E14D}" destId="{873945C4-4871-435F-975F-6C814250E2CE}" srcOrd="0" destOrd="0" presId="urn:microsoft.com/office/officeart/2005/8/layout/vList3"/>
    <dgm:cxn modelId="{33BA39CD-45EB-40F3-B5EE-83245AE330AE}" type="presParOf" srcId="{8D7598C9-C17F-4E90-8618-71C99C47E14D}" destId="{7767FEEF-B1E0-49CA-B19D-2560428E0B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5C735-D91F-43ED-8AA2-B818B59ADFB4}">
      <dsp:nvSpPr>
        <dsp:cNvPr id="0" name=""/>
        <dsp:cNvSpPr/>
      </dsp:nvSpPr>
      <dsp:spPr>
        <a:xfrm>
          <a:off x="0" y="4194"/>
          <a:ext cx="9485268" cy="914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We propose a </a:t>
          </a:r>
          <a:r>
            <a:rPr lang="en-US" sz="2300" b="0" i="0" u="sng" kern="1200"/>
            <a:t>Transformer</a:t>
          </a:r>
          <a:r>
            <a:rPr lang="en-US" sz="2300" b="0" i="0" kern="1200"/>
            <a:t> based approach for Network Traffic characterization &amp; application identification.</a:t>
          </a:r>
          <a:endParaRPr lang="en-IN" sz="2300" kern="1200"/>
        </a:p>
      </dsp:txBody>
      <dsp:txXfrm>
        <a:off x="44664" y="48858"/>
        <a:ext cx="9395940" cy="825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D8767-A764-40BF-AE37-1C15F7FF16FB}">
      <dsp:nvSpPr>
        <dsp:cNvPr id="0" name=""/>
        <dsp:cNvSpPr/>
      </dsp:nvSpPr>
      <dsp:spPr>
        <a:xfrm rot="10800000">
          <a:off x="2171725" y="0"/>
          <a:ext cx="6055423" cy="80977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708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PROBLEM STATEMENT</a:t>
          </a:r>
          <a:endParaRPr lang="en-IN" sz="3700" kern="1200" dirty="0"/>
        </a:p>
      </dsp:txBody>
      <dsp:txXfrm rot="10800000">
        <a:off x="2374168" y="0"/>
        <a:ext cx="5852980" cy="809773"/>
      </dsp:txXfrm>
    </dsp:sp>
    <dsp:sp modelId="{A6E231A5-1561-473F-B0DF-59FD35C24970}">
      <dsp:nvSpPr>
        <dsp:cNvPr id="0" name=""/>
        <dsp:cNvSpPr/>
      </dsp:nvSpPr>
      <dsp:spPr>
        <a:xfrm>
          <a:off x="980925" y="0"/>
          <a:ext cx="809773" cy="8097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7FEEF-B1E0-49CA-B19D-2560428E0B8C}">
      <dsp:nvSpPr>
        <dsp:cNvPr id="0" name=""/>
        <dsp:cNvSpPr/>
      </dsp:nvSpPr>
      <dsp:spPr>
        <a:xfrm rot="10800000">
          <a:off x="2207331" y="0"/>
          <a:ext cx="6156769" cy="809773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708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OBJECTIVES</a:t>
          </a:r>
          <a:endParaRPr lang="en-IN" sz="3700" kern="1200" dirty="0"/>
        </a:p>
      </dsp:txBody>
      <dsp:txXfrm rot="10800000">
        <a:off x="2409774" y="0"/>
        <a:ext cx="5954326" cy="809773"/>
      </dsp:txXfrm>
    </dsp:sp>
    <dsp:sp modelId="{873945C4-4871-435F-975F-6C814250E2CE}">
      <dsp:nvSpPr>
        <dsp:cNvPr id="0" name=""/>
        <dsp:cNvSpPr/>
      </dsp:nvSpPr>
      <dsp:spPr>
        <a:xfrm>
          <a:off x="876297" y="0"/>
          <a:ext cx="809773" cy="8097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EDD21-DE69-425F-97AB-05855E947013}">
      <dsp:nvSpPr>
        <dsp:cNvPr id="0" name=""/>
        <dsp:cNvSpPr/>
      </dsp:nvSpPr>
      <dsp:spPr>
        <a:xfrm>
          <a:off x="0" y="1513241"/>
          <a:ext cx="13144500" cy="201765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C22C4-F07B-4344-93FE-C597AFB08933}">
      <dsp:nvSpPr>
        <dsp:cNvPr id="0" name=""/>
        <dsp:cNvSpPr/>
      </dsp:nvSpPr>
      <dsp:spPr>
        <a:xfrm>
          <a:off x="5920" y="0"/>
          <a:ext cx="2847761" cy="2017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Input </a:t>
          </a:r>
          <a:endParaRPr lang="en-IN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Vector of 1500 bytes → Embedding → Positional Encoding.  </a:t>
          </a:r>
          <a:endParaRPr lang="en-IN" sz="1800" kern="1200"/>
        </a:p>
      </dsp:txBody>
      <dsp:txXfrm>
        <a:off x="5920" y="0"/>
        <a:ext cx="2847761" cy="2017655"/>
      </dsp:txXfrm>
    </dsp:sp>
    <dsp:sp modelId="{024415B8-CDB6-47BB-A3AA-868C7AAC1D97}">
      <dsp:nvSpPr>
        <dsp:cNvPr id="0" name=""/>
        <dsp:cNvSpPr/>
      </dsp:nvSpPr>
      <dsp:spPr>
        <a:xfrm>
          <a:off x="1177594" y="2269862"/>
          <a:ext cx="504413" cy="504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2928-8FF9-4591-A075-43AF63AE7C16}">
      <dsp:nvSpPr>
        <dsp:cNvPr id="0" name=""/>
        <dsp:cNvSpPr/>
      </dsp:nvSpPr>
      <dsp:spPr>
        <a:xfrm>
          <a:off x="2996069" y="3026482"/>
          <a:ext cx="2847761" cy="2017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Transformer Encoder </a:t>
          </a:r>
          <a:endParaRPr lang="en-IN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6 layers of multi-head attention + feed-forward.  </a:t>
          </a:r>
          <a:endParaRPr lang="en-IN" sz="1800" kern="1200"/>
        </a:p>
      </dsp:txBody>
      <dsp:txXfrm>
        <a:off x="2996069" y="3026482"/>
        <a:ext cx="2847761" cy="2017655"/>
      </dsp:txXfrm>
    </dsp:sp>
    <dsp:sp modelId="{E6CD9E29-ECD4-4A24-A7CC-C969AF9F0C09}">
      <dsp:nvSpPr>
        <dsp:cNvPr id="0" name=""/>
        <dsp:cNvSpPr/>
      </dsp:nvSpPr>
      <dsp:spPr>
        <a:xfrm>
          <a:off x="4167743" y="2269862"/>
          <a:ext cx="504413" cy="504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6DAA9-4749-4727-BDF2-8F1371584B7D}">
      <dsp:nvSpPr>
        <dsp:cNvPr id="0" name=""/>
        <dsp:cNvSpPr/>
      </dsp:nvSpPr>
      <dsp:spPr>
        <a:xfrm>
          <a:off x="5986219" y="0"/>
          <a:ext cx="2847761" cy="2017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Output </a:t>
          </a:r>
          <a:endParaRPr lang="en-IN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Fully connected layer for application/traffic classification and uses softmax for classification</a:t>
          </a:r>
          <a:endParaRPr lang="en-IN" sz="1800" kern="1200"/>
        </a:p>
      </dsp:txBody>
      <dsp:txXfrm>
        <a:off x="5986219" y="0"/>
        <a:ext cx="2847761" cy="2017655"/>
      </dsp:txXfrm>
    </dsp:sp>
    <dsp:sp modelId="{B6366235-2978-45B6-8285-4F496DE7A231}">
      <dsp:nvSpPr>
        <dsp:cNvPr id="0" name=""/>
        <dsp:cNvSpPr/>
      </dsp:nvSpPr>
      <dsp:spPr>
        <a:xfrm>
          <a:off x="7157892" y="2269862"/>
          <a:ext cx="504413" cy="504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33B24-8CD6-4A7A-B1E3-997BD6CD2EA1}">
      <dsp:nvSpPr>
        <dsp:cNvPr id="0" name=""/>
        <dsp:cNvSpPr/>
      </dsp:nvSpPr>
      <dsp:spPr>
        <a:xfrm>
          <a:off x="8976368" y="3026482"/>
          <a:ext cx="2847761" cy="2017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Loss &amp; Optimization </a:t>
          </a:r>
          <a:endParaRPr lang="en-IN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Cross-entropy loss + Adam optimizer + StepLR.</a:t>
          </a:r>
          <a:endParaRPr lang="en-IN" sz="1800" kern="1200"/>
        </a:p>
      </dsp:txBody>
      <dsp:txXfrm>
        <a:off x="8976368" y="3026482"/>
        <a:ext cx="2847761" cy="2017655"/>
      </dsp:txXfrm>
    </dsp:sp>
    <dsp:sp modelId="{AC046501-C137-4EE7-8879-F84056EED34A}">
      <dsp:nvSpPr>
        <dsp:cNvPr id="0" name=""/>
        <dsp:cNvSpPr/>
      </dsp:nvSpPr>
      <dsp:spPr>
        <a:xfrm>
          <a:off x="10148041" y="2269862"/>
          <a:ext cx="504413" cy="504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92427-0443-47A1-966E-861BBA43501D}">
      <dsp:nvSpPr>
        <dsp:cNvPr id="0" name=""/>
        <dsp:cNvSpPr/>
      </dsp:nvSpPr>
      <dsp:spPr>
        <a:xfrm>
          <a:off x="4038612" y="0"/>
          <a:ext cx="7378601" cy="737860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7CA9D5-9BE1-4263-B202-0FB23A6B8821}">
      <dsp:nvSpPr>
        <dsp:cNvPr id="0" name=""/>
        <dsp:cNvSpPr/>
      </dsp:nvSpPr>
      <dsp:spPr>
        <a:xfrm>
          <a:off x="1012598" y="377720"/>
          <a:ext cx="6102123" cy="287765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Identify Major classes from DNS queries responses</a:t>
          </a:r>
        </a:p>
      </dsp:txBody>
      <dsp:txXfrm>
        <a:off x="1153073" y="518195"/>
        <a:ext cx="5821173" cy="2596704"/>
      </dsp:txXfrm>
    </dsp:sp>
    <dsp:sp modelId="{4185398B-174C-4EFF-B505-262DA89A06F3}">
      <dsp:nvSpPr>
        <dsp:cNvPr id="0" name=""/>
        <dsp:cNvSpPr/>
      </dsp:nvSpPr>
      <dsp:spPr>
        <a:xfrm>
          <a:off x="8305806" y="377720"/>
          <a:ext cx="6143360" cy="287765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02082"/>
                <a:satOff val="-1464"/>
                <a:lumOff val="853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02082"/>
                <a:satOff val="-1464"/>
                <a:lumOff val="853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02082"/>
                <a:satOff val="-1464"/>
                <a:lumOff val="85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Captured Traffic &amp; gather available SNI info.</a:t>
          </a:r>
        </a:p>
      </dsp:txBody>
      <dsp:txXfrm>
        <a:off x="8446281" y="518195"/>
        <a:ext cx="5862410" cy="2596704"/>
      </dsp:txXfrm>
    </dsp:sp>
    <dsp:sp modelId="{01E89D41-9B94-48AF-8A86-EECE8820E9B9}">
      <dsp:nvSpPr>
        <dsp:cNvPr id="0" name=""/>
        <dsp:cNvSpPr/>
      </dsp:nvSpPr>
      <dsp:spPr>
        <a:xfrm>
          <a:off x="994656" y="4053270"/>
          <a:ext cx="6113950" cy="287765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04164"/>
                <a:satOff val="-2928"/>
                <a:lumOff val="1707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04164"/>
                <a:satOff val="-2928"/>
                <a:lumOff val="1707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04164"/>
                <a:satOff val="-2928"/>
                <a:lumOff val="17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Save this information to reuse later.</a:t>
          </a:r>
        </a:p>
      </dsp:txBody>
      <dsp:txXfrm>
        <a:off x="1135131" y="4193745"/>
        <a:ext cx="5833000" cy="2596704"/>
      </dsp:txXfrm>
    </dsp:sp>
    <dsp:sp modelId="{AA6DB67E-3148-4FA4-AB62-08A01F8AFB88}">
      <dsp:nvSpPr>
        <dsp:cNvPr id="0" name=""/>
        <dsp:cNvSpPr/>
      </dsp:nvSpPr>
      <dsp:spPr>
        <a:xfrm>
          <a:off x="8381992" y="3977070"/>
          <a:ext cx="6037088" cy="287765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Filtered extraneous SNI info., that was fetched along.</a:t>
          </a:r>
        </a:p>
      </dsp:txBody>
      <dsp:txXfrm>
        <a:off x="8522467" y="4117545"/>
        <a:ext cx="5756138" cy="25967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D8767-A764-40BF-AE37-1C15F7FF16FB}">
      <dsp:nvSpPr>
        <dsp:cNvPr id="0" name=""/>
        <dsp:cNvSpPr/>
      </dsp:nvSpPr>
      <dsp:spPr>
        <a:xfrm rot="10800000">
          <a:off x="2171725" y="0"/>
          <a:ext cx="6055423" cy="809773"/>
        </a:xfrm>
        <a:prstGeom prst="homePlat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08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Minor</a:t>
          </a:r>
          <a:endParaRPr lang="en-IN" sz="3700" kern="1200" dirty="0"/>
        </a:p>
      </dsp:txBody>
      <dsp:txXfrm rot="10800000">
        <a:off x="2374168" y="0"/>
        <a:ext cx="5852980" cy="809773"/>
      </dsp:txXfrm>
    </dsp:sp>
    <dsp:sp modelId="{A6E231A5-1561-473F-B0DF-59FD35C24970}">
      <dsp:nvSpPr>
        <dsp:cNvPr id="0" name=""/>
        <dsp:cNvSpPr/>
      </dsp:nvSpPr>
      <dsp:spPr>
        <a:xfrm>
          <a:off x="980925" y="0"/>
          <a:ext cx="809773" cy="8097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7FEEF-B1E0-49CA-B19D-2560428E0B8C}">
      <dsp:nvSpPr>
        <dsp:cNvPr id="0" name=""/>
        <dsp:cNvSpPr/>
      </dsp:nvSpPr>
      <dsp:spPr>
        <a:xfrm rot="10800000">
          <a:off x="2207331" y="0"/>
          <a:ext cx="6156769" cy="80977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08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Future Work (MTP1 &amp; 2)</a:t>
          </a:r>
          <a:endParaRPr lang="en-IN" sz="3700" kern="1200" dirty="0"/>
        </a:p>
      </dsp:txBody>
      <dsp:txXfrm rot="10800000">
        <a:off x="2409774" y="0"/>
        <a:ext cx="5954326" cy="809773"/>
      </dsp:txXfrm>
    </dsp:sp>
    <dsp:sp modelId="{873945C4-4871-435F-975F-6C814250E2CE}">
      <dsp:nvSpPr>
        <dsp:cNvPr id="0" name=""/>
        <dsp:cNvSpPr/>
      </dsp:nvSpPr>
      <dsp:spPr>
        <a:xfrm>
          <a:off x="876297" y="0"/>
          <a:ext cx="809773" cy="8097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1:04:25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B6A81-66D3-4BFA-B09C-773EAFFACA78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16176-67C1-4679-9117-6B3B8F17BC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02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16176-67C1-4679-9117-6B3B8F17BC7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15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.jpe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23.png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Kumar-12/COD892-Classification-of-network-stream-into-Application-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customXml" Target="../ink/ink1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12" Type="http://schemas.microsoft.com/office/2007/relationships/diagramDrawing" Target="../diagrams/drawing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7200" y="2171700"/>
            <a:ext cx="6400800" cy="6676258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38200" y="2781300"/>
            <a:ext cx="10006163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8800" dirty="0">
                <a:solidFill>
                  <a:srgbClr val="125B50"/>
                </a:solidFill>
                <a:latin typeface="Agrandir Wide Medium"/>
              </a:rPr>
              <a:t>Network Traffic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997317"/>
            <a:ext cx="7086600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IN" sz="3200" dirty="0">
                <a:solidFill>
                  <a:srgbClr val="6AA84F"/>
                </a:solidFill>
                <a:latin typeface="Calibri" panose="020F0502020204030204" pitchFamily="34" charset="0"/>
              </a:rPr>
              <a:t>COD892</a:t>
            </a:r>
            <a:r>
              <a:rPr lang="en-IN" sz="3200" i="0" u="none" strike="noStrike" dirty="0">
                <a:solidFill>
                  <a:srgbClr val="6AA84F"/>
                </a:solidFill>
                <a:effectLst/>
                <a:latin typeface="Calibri" panose="020F0502020204030204" pitchFamily="34" charset="0"/>
              </a:rPr>
              <a:t>: MTP1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599" y="7955356"/>
            <a:ext cx="7162801" cy="84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5685F"/>
                </a:solidFill>
                <a:latin typeface="Agrandir Wide Thin"/>
              </a:rPr>
              <a:t>By :   Sajal Verma        &amp;     Manish Kumar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5685F"/>
                </a:solidFill>
              </a:rPr>
              <a:t>              [2023MCS2490]         		   [2023MCS2497]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" y="7117156"/>
            <a:ext cx="2956891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35685F"/>
                </a:solidFill>
                <a:latin typeface="Agrandir Wide Thin"/>
              </a:rPr>
              <a:t>29th Sept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12693E-86A5-97CE-B5ED-EA6DA643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287" y="2171700"/>
            <a:ext cx="2858714" cy="28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FDAB7-7756-4FD4-BBA8-865899B911A9}"/>
              </a:ext>
            </a:extLst>
          </p:cNvPr>
          <p:cNvSpPr txBox="1"/>
          <p:nvPr/>
        </p:nvSpPr>
        <p:spPr>
          <a:xfrm>
            <a:off x="16144874" y="495300"/>
            <a:ext cx="1685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rgbClr val="35685F"/>
                </a:solidFill>
              </a:rPr>
              <a:t>1</a:t>
            </a:r>
            <a:endParaRPr lang="en-IN" sz="3200" dirty="0">
              <a:solidFill>
                <a:srgbClr val="35685F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241251-4F23-2DFA-9098-A1AFD2BB0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5030414"/>
            <a:ext cx="6400800" cy="38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6D4CE2C3-95C7-273D-6B4D-23B2CC4ACA83}"/>
              </a:ext>
            </a:extLst>
          </p:cNvPr>
          <p:cNvSpPr txBox="1"/>
          <p:nvPr/>
        </p:nvSpPr>
        <p:spPr>
          <a:xfrm>
            <a:off x="990599" y="5921225"/>
            <a:ext cx="1021080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800" b="1" i="1" dirty="0">
                <a:solidFill>
                  <a:srgbClr val="35685F"/>
                </a:solidFill>
                <a:latin typeface="+mj-lt"/>
              </a:rPr>
              <a:t>Guide</a:t>
            </a:r>
            <a:r>
              <a:rPr lang="en-US" sz="2800" b="1" dirty="0">
                <a:solidFill>
                  <a:srgbClr val="35685F"/>
                </a:solidFill>
                <a:latin typeface="+mj-lt"/>
              </a:rPr>
              <a:t> : Prof. Vireshwar Kumar &amp; Prof. Tarun Mangla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>
            <a:extLst>
              <a:ext uri="{FF2B5EF4-FFF2-40B4-BE49-F238E27FC236}">
                <a16:creationId xmlns:a16="http://schemas.microsoft.com/office/drawing/2014/main" id="{2E794384-13C9-E2B7-E507-49DE715BE33B}"/>
              </a:ext>
            </a:extLst>
          </p:cNvPr>
          <p:cNvSpPr/>
          <p:nvPr/>
        </p:nvSpPr>
        <p:spPr>
          <a:xfrm>
            <a:off x="0" y="0"/>
            <a:ext cx="15697200" cy="2274149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25" b="-2253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Box 2"/>
          <p:cNvSpPr txBox="1"/>
          <p:nvPr/>
        </p:nvSpPr>
        <p:spPr>
          <a:xfrm>
            <a:off x="723900" y="884080"/>
            <a:ext cx="114681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000" dirty="0">
                <a:solidFill>
                  <a:srgbClr val="125B50"/>
                </a:solidFill>
                <a:latin typeface="Agrandir Wide Medium"/>
              </a:rPr>
              <a:t>SNI Data Segregation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58636" y="1256964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10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649253-79A6-5631-6174-7BF14A0F6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0649110"/>
              </p:ext>
            </p:extLst>
          </p:nvPr>
        </p:nvGraphicFramePr>
        <p:xfrm>
          <a:off x="-609600" y="2641699"/>
          <a:ext cx="15487650" cy="7378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C92686-F129-27ED-3717-FFB99F202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1936" y="4707132"/>
            <a:ext cx="4208400" cy="4800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A213F-1A0B-6E4F-FD51-E1BC89C3B9C0}"/>
              </a:ext>
            </a:extLst>
          </p:cNvPr>
          <p:cNvCxnSpPr/>
          <p:nvPr/>
        </p:nvCxnSpPr>
        <p:spPr>
          <a:xfrm flipV="1">
            <a:off x="13411200" y="4924426"/>
            <a:ext cx="680736" cy="2057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36FE90-3550-C11F-363C-C87812D47826}"/>
              </a:ext>
            </a:extLst>
          </p:cNvPr>
          <p:cNvCxnSpPr/>
          <p:nvPr/>
        </p:nvCxnSpPr>
        <p:spPr>
          <a:xfrm>
            <a:off x="13335000" y="8886826"/>
            <a:ext cx="756936" cy="620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842B02-8365-4FDF-B84A-9D96E34AF058}"/>
              </a:ext>
            </a:extLst>
          </p:cNvPr>
          <p:cNvCxnSpPr/>
          <p:nvPr/>
        </p:nvCxnSpPr>
        <p:spPr>
          <a:xfrm>
            <a:off x="6248400" y="4391026"/>
            <a:ext cx="16002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F6F5FA-7374-4198-7EA5-F803D484C00B}"/>
              </a:ext>
            </a:extLst>
          </p:cNvPr>
          <p:cNvCxnSpPr/>
          <p:nvPr/>
        </p:nvCxnSpPr>
        <p:spPr>
          <a:xfrm>
            <a:off x="10820400" y="5457826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A51815-74D9-C1A2-2117-6AD3150DE4FA}"/>
              </a:ext>
            </a:extLst>
          </p:cNvPr>
          <p:cNvCxnSpPr/>
          <p:nvPr/>
        </p:nvCxnSpPr>
        <p:spPr>
          <a:xfrm flipH="1">
            <a:off x="6248400" y="7896226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26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691797" y="3870960"/>
            <a:ext cx="3716928" cy="80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91936" y="9444182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11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4408724" cy="691916"/>
          </a:xfrm>
          <a:custGeom>
            <a:avLst/>
            <a:gdLst/>
            <a:ahLst/>
            <a:cxnLst/>
            <a:rect l="l" t="t" r="r" b="b"/>
            <a:pathLst>
              <a:path w="4408724" h="691916">
                <a:moveTo>
                  <a:pt x="0" y="0"/>
                </a:moveTo>
                <a:lnTo>
                  <a:pt x="4408724" y="0"/>
                </a:lnTo>
                <a:lnTo>
                  <a:pt x="4408724" y="691916"/>
                </a:lnTo>
                <a:lnTo>
                  <a:pt x="0" y="691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782" t="-131819" r="-109423" b="-10893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flipV="1">
            <a:off x="0" y="9568007"/>
            <a:ext cx="4408724" cy="718993"/>
          </a:xfrm>
          <a:custGeom>
            <a:avLst/>
            <a:gdLst/>
            <a:ahLst/>
            <a:cxnLst/>
            <a:rect l="l" t="t" r="r" b="b"/>
            <a:pathLst>
              <a:path w="4408724" h="718993">
                <a:moveTo>
                  <a:pt x="0" y="718993"/>
                </a:moveTo>
                <a:lnTo>
                  <a:pt x="4408724" y="718993"/>
                </a:lnTo>
                <a:lnTo>
                  <a:pt x="4408724" y="0"/>
                </a:lnTo>
                <a:lnTo>
                  <a:pt x="0" y="0"/>
                </a:lnTo>
                <a:lnTo>
                  <a:pt x="0" y="718993"/>
                </a:lnTo>
                <a:close/>
              </a:path>
            </a:pathLst>
          </a:custGeom>
          <a:blipFill>
            <a:blip r:embed="rId2"/>
            <a:stretch>
              <a:fillRect l="-101782" t="-123089" r="-109423" b="-1048285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F988D92-335D-FC24-1A50-E60E0ED2D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80435"/>
              </p:ext>
            </p:extLst>
          </p:nvPr>
        </p:nvGraphicFramePr>
        <p:xfrm>
          <a:off x="6096000" y="1663655"/>
          <a:ext cx="8153400" cy="817053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857828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4100676348"/>
                    </a:ext>
                  </a:extLst>
                </a:gridCol>
              </a:tblGrid>
              <a:tr h="565675">
                <a:tc>
                  <a:txBody>
                    <a:bodyPr/>
                    <a:lstStyle/>
                    <a:p>
                      <a:r>
                        <a:rPr lang="en-IN" sz="2000" dirty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Application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96112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YouTube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57395"/>
                  </a:ext>
                </a:extLst>
              </a:tr>
              <a:tr h="519695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Netflix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60108"/>
                  </a:ext>
                </a:extLst>
              </a:tr>
              <a:tr h="519695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Spotify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82347"/>
                  </a:ext>
                </a:extLst>
              </a:tr>
              <a:tr h="519695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PrimeVideo</a:t>
                      </a:r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337597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Messaging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903184"/>
                  </a:ext>
                </a:extLst>
              </a:tr>
              <a:tr h="501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Browsing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427022"/>
                  </a:ext>
                </a:extLst>
              </a:tr>
              <a:tr h="565675">
                <a:tc gridSpan="2">
                  <a:txBody>
                    <a:bodyPr/>
                    <a:lstStyle/>
                    <a:p>
                      <a:r>
                        <a:rPr lang="en-IN" sz="2000" b="1" u="sng" dirty="0"/>
                        <a:t>Github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81143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87329"/>
                  </a:ext>
                </a:extLst>
              </a:tr>
              <a:tr h="46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OneDrive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94051"/>
                  </a:ext>
                </a:extLst>
              </a:tr>
              <a:tr h="46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WhatsApp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Calls, messaging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09896"/>
                  </a:ext>
                </a:extLst>
              </a:tr>
              <a:tr h="46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LinkedIn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393518"/>
                  </a:ext>
                </a:extLst>
              </a:tr>
              <a:tr h="46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 err="1"/>
                        <a:t>DropBox</a:t>
                      </a:r>
                      <a:endParaRPr lang="en-IN" sz="20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Upload/download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613695"/>
                  </a:ext>
                </a:extLst>
              </a:tr>
              <a:tr h="46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E-commerce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37946"/>
                  </a:ext>
                </a:extLst>
              </a:tr>
              <a:tr h="46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Flipkart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12449"/>
                  </a:ext>
                </a:extLst>
              </a:tr>
              <a:tr h="46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u="sng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Browsing/Ads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293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CBC3B04-367C-3D8C-921B-6553E02C7E23}"/>
              </a:ext>
            </a:extLst>
          </p:cNvPr>
          <p:cNvSpPr txBox="1"/>
          <p:nvPr/>
        </p:nvSpPr>
        <p:spPr>
          <a:xfrm>
            <a:off x="4648200" y="571500"/>
            <a:ext cx="132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Following major classes were identified from IITD traffic to categorize packets into classes :</a:t>
            </a:r>
          </a:p>
        </p:txBody>
      </p:sp>
      <p:pic>
        <p:nvPicPr>
          <p:cNvPr id="4" name="Graphic 3" descr="We're yet to refine some classes more detailed">
            <a:extLst>
              <a:ext uri="{FF2B5EF4-FFF2-40B4-BE49-F238E27FC236}">
                <a16:creationId xmlns:a16="http://schemas.microsoft.com/office/drawing/2014/main" id="{017BDA60-E635-4D57-CB51-94EEF2EF0C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54702" y="1632732"/>
            <a:ext cx="4157098" cy="3510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320AA-3537-09D7-AF85-6737631C0CFE}"/>
              </a:ext>
            </a:extLst>
          </p:cNvPr>
          <p:cNvSpPr txBox="1"/>
          <p:nvPr/>
        </p:nvSpPr>
        <p:spPr>
          <a:xfrm>
            <a:off x="15011400" y="27051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classes will be refined in more detailed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20800" y="875964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12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C7B99D-D5A4-B213-A18B-A43DE1008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7354624"/>
              </p:ext>
            </p:extLst>
          </p:nvPr>
        </p:nvGraphicFramePr>
        <p:xfrm>
          <a:off x="-76200" y="1714500"/>
          <a:ext cx="9105900" cy="809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43001" y="3162300"/>
            <a:ext cx="7162799" cy="2735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Literature Review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Paper implementation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Model Proposal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Application Classification result : 93.25%</a:t>
            </a:r>
          </a:p>
          <a:p>
            <a:pPr algn="just">
              <a:lnSpc>
                <a:spcPts val="3600"/>
              </a:lnSpc>
            </a:pPr>
            <a:endParaRPr lang="en-US" sz="2400" dirty="0">
              <a:solidFill>
                <a:srgbClr val="125B50"/>
              </a:solidFill>
            </a:endParaRPr>
          </a:p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125B50"/>
                </a:solidFill>
              </a:rPr>
              <a:t>(we’ve had used ISCX-VPN-</a:t>
            </a:r>
            <a:r>
              <a:rPr lang="en-US" sz="2400" dirty="0" err="1">
                <a:solidFill>
                  <a:srgbClr val="125B50"/>
                </a:solidFill>
              </a:rPr>
              <a:t>NonVPN</a:t>
            </a:r>
            <a:r>
              <a:rPr lang="en-US" sz="2400" dirty="0">
                <a:solidFill>
                  <a:srgbClr val="125B50"/>
                </a:solidFill>
              </a:rPr>
              <a:t> dataset earlier)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8839200"/>
            <a:ext cx="18288000" cy="1485900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5125" b="-225364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30638A-830D-709B-D72A-75A27086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544344"/>
              </p:ext>
            </p:extLst>
          </p:nvPr>
        </p:nvGraphicFramePr>
        <p:xfrm>
          <a:off x="9161929" y="3467100"/>
          <a:ext cx="9258300" cy="809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5CE54DF1-2898-3FD0-44DF-38C1EC62FD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31000" y="3165566"/>
            <a:ext cx="360000" cy="3600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743331B-A927-7471-5DE8-9DC12C5E59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0600" y="3619500"/>
            <a:ext cx="360000" cy="3600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A16E746A-4833-5FF3-E05E-6278D1A466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02400" y="4076700"/>
            <a:ext cx="360000" cy="360000"/>
          </a:xfrm>
          <a:prstGeom prst="rect">
            <a:avLst/>
          </a:prstGeom>
        </p:spPr>
      </p:pic>
      <p:sp>
        <p:nvSpPr>
          <p:cNvPr id="14" name="AutoShape 13">
            <a:extLst>
              <a:ext uri="{FF2B5EF4-FFF2-40B4-BE49-F238E27FC236}">
                <a16:creationId xmlns:a16="http://schemas.microsoft.com/office/drawing/2014/main" id="{2404A329-CAC1-8C8D-09C0-F0D8F30E3BFB}"/>
              </a:ext>
            </a:extLst>
          </p:cNvPr>
          <p:cNvSpPr/>
          <p:nvPr/>
        </p:nvSpPr>
        <p:spPr>
          <a:xfrm rot="5400000" flipV="1">
            <a:off x="5309339" y="4719909"/>
            <a:ext cx="7686740" cy="1844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endParaRPr lang="en-IN" sz="2000" b="1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B85590C5-FDE8-CB51-619E-332D0D5EE94A}"/>
              </a:ext>
            </a:extLst>
          </p:cNvPr>
          <p:cNvSpPr txBox="1"/>
          <p:nvPr/>
        </p:nvSpPr>
        <p:spPr>
          <a:xfrm>
            <a:off x="10668001" y="5007416"/>
            <a:ext cx="7162799" cy="18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Identify major classes from Internal traffic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Split traffic stream into appl. Classes     </a:t>
            </a:r>
            <a:r>
              <a:rPr lang="en-US" sz="2000" dirty="0">
                <a:solidFill>
                  <a:srgbClr val="C00000"/>
                </a:solidFill>
              </a:rPr>
              <a:t>(partially done)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Set ground labels &amp; train Model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Verify accuracy on Realtime data</a:t>
            </a:r>
          </a:p>
        </p:txBody>
      </p:sp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29334A4-3CFF-238D-8956-538B2139CC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06800" y="5004150"/>
            <a:ext cx="360000" cy="360000"/>
          </a:xfrm>
          <a:prstGeom prst="rect">
            <a:avLst/>
          </a:prstGeom>
        </p:spPr>
      </p:pic>
      <p:pic>
        <p:nvPicPr>
          <p:cNvPr id="19" name="Graphic 18" descr="Chevron arrows with solid fill">
            <a:extLst>
              <a:ext uri="{FF2B5EF4-FFF2-40B4-BE49-F238E27FC236}">
                <a16:creationId xmlns:a16="http://schemas.microsoft.com/office/drawing/2014/main" id="{3D01CB3B-2EBE-C129-BF78-E6098283A0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06393" y="4256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33600" y="809767"/>
            <a:ext cx="6358901" cy="80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REFERENCES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800100"/>
            <a:ext cx="1107795" cy="9486900"/>
          </a:xfrm>
          <a:custGeom>
            <a:avLst/>
            <a:gdLst/>
            <a:ahLst/>
            <a:cxnLst/>
            <a:rect l="l" t="t" r="r" b="b"/>
            <a:pathLst>
              <a:path w="2273981" h="7241595">
                <a:moveTo>
                  <a:pt x="0" y="0"/>
                </a:moveTo>
                <a:lnTo>
                  <a:pt x="2273981" y="0"/>
                </a:lnTo>
                <a:lnTo>
                  <a:pt x="2273981" y="7241594"/>
                </a:lnTo>
                <a:lnTo>
                  <a:pt x="0" y="724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961" t="-11173" r="-63500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D31A7B8-41F5-4163-196E-F701C4CFCDCD}"/>
              </a:ext>
            </a:extLst>
          </p:cNvPr>
          <p:cNvSpPr txBox="1"/>
          <p:nvPr/>
        </p:nvSpPr>
        <p:spPr>
          <a:xfrm>
            <a:off x="2057400" y="2476500"/>
            <a:ext cx="1447800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IN" sz="2400" dirty="0">
                <a:solidFill>
                  <a:srgbClr val="233A44"/>
                </a:solidFill>
                <a:latin typeface="Calibri" panose="020F0502020204030204" pitchFamily="34" charset="0"/>
              </a:rPr>
              <a:t>1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]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Lotfollahi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, M., Jafari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Siavoshani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, M.,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Shirali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Hossein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Zade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, R., &amp;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Saberian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, M. (2020). </a:t>
            </a:r>
            <a:r>
              <a:rPr lang="en-IN" sz="2400" b="1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Deep packet: A novel approach for encrypted traffic classification using deep learning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. Soft Computing, 24(3), 1999-2012. </a:t>
            </a:r>
            <a:endParaRPr lang="en-IN" sz="36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IN" sz="2400" dirty="0">
                <a:solidFill>
                  <a:srgbClr val="233A44"/>
                </a:solidFill>
                <a:latin typeface="Calibri" panose="020F0502020204030204" pitchFamily="34" charset="0"/>
              </a:rPr>
              <a:t>2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] Zou, Z., Ge, J., Zheng, H., Wu, Y., Han, C., &amp; Yao, Z. (2018, June). </a:t>
            </a:r>
            <a:r>
              <a:rPr lang="en-IN" sz="2400" b="1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Encrypted traffic classification with a convolutional long short-term memory neural network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. IEEE 16th International Conference on Smart City; IEEE 4th International Conference on Data Science and Systems (HPCC/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SmartCity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/DSS) (pp. 329-334). IEEE.</a:t>
            </a:r>
          </a:p>
          <a:p>
            <a:pPr algn="just">
              <a:spcAft>
                <a:spcPts val="1200"/>
              </a:spcAft>
            </a:pP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[3]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Finsterbusch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M, Richter C, Rocha E, Muller JA,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Hanssgen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K (2014) </a:t>
            </a:r>
            <a:r>
              <a:rPr lang="en-IN" sz="2400" b="1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A survey of payload-based traffic classification approaches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. IEEE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Commun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400" b="0" i="0" u="none" strike="noStrike" dirty="0" err="1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Surv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Tutor 16(2):1135–1156 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IN" sz="2400" dirty="0">
                <a:solidFill>
                  <a:srgbClr val="233A44"/>
                </a:solidFill>
                <a:latin typeface="Calibri" panose="020F0502020204030204" pitchFamily="34" charset="0"/>
              </a:rPr>
              <a:t>4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] Hwang, R. H., Peng, M. C., Nguyen, V. L., &amp; Chang, Y. L. (2019). </a:t>
            </a:r>
            <a:r>
              <a:rPr lang="en-IN" sz="2400" b="1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An LSTM-based deep learning approach for classifying malicious traffic at the packet level.</a:t>
            </a:r>
            <a:r>
              <a:rPr lang="en-IN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Applied Sciences, 9(16), 3414. [16]Sun, P., Liu, P., Li, Q., Liu, C., Lu, X., Hao, R., &amp; Chen, J. (2020). DL-IDS: Extracting features using CNNLSTM hybrid network for intrusion detection system. Security and communication networks, 2020, 1-11. </a:t>
            </a: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endParaRPr lang="en-IN" sz="3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326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900515" y="-33513"/>
            <a:ext cx="1371600" cy="1403370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124200" y="4776156"/>
            <a:ext cx="8499712" cy="734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9600" dirty="0">
                <a:solidFill>
                  <a:srgbClr val="125B50"/>
                </a:solidFill>
                <a:latin typeface="Agrandir Wide Thin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3200" y="8052890"/>
            <a:ext cx="9448800" cy="2138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000" dirty="0">
                <a:solidFill>
                  <a:srgbClr val="125B50"/>
                </a:solidFill>
                <a:latin typeface="+mj-lt"/>
              </a:rPr>
              <a:t>mcs232490@iitd.ac.in</a:t>
            </a:r>
          </a:p>
          <a:p>
            <a:pPr algn="r">
              <a:lnSpc>
                <a:spcPts val="3359"/>
              </a:lnSpc>
            </a:pPr>
            <a:r>
              <a:rPr lang="en-US" sz="2000" dirty="0">
                <a:solidFill>
                  <a:srgbClr val="125B50"/>
                </a:solidFill>
                <a:latin typeface="+mj-lt"/>
              </a:rPr>
              <a:t>mcs232497@iitd.ac.in</a:t>
            </a:r>
            <a:br>
              <a:rPr lang="en-US" sz="2000" dirty="0">
                <a:solidFill>
                  <a:srgbClr val="125B50"/>
                </a:solidFill>
                <a:latin typeface="+mj-lt"/>
              </a:rPr>
            </a:br>
            <a:r>
              <a:rPr lang="en-US" sz="1600" dirty="0">
                <a:solidFill>
                  <a:srgbClr val="125B50"/>
                </a:solidFill>
                <a:latin typeface="+mj-lt"/>
                <a:hlinkClick r:id="rId3"/>
              </a:rPr>
              <a:t>https://github.com/MKumar-12/COD892-Classification-of-network-stream-into-Application-data</a:t>
            </a:r>
            <a:endParaRPr lang="en-US" sz="1600" dirty="0">
              <a:solidFill>
                <a:srgbClr val="125B50"/>
              </a:solidFill>
              <a:latin typeface="+mj-lt"/>
            </a:endParaRPr>
          </a:p>
          <a:p>
            <a:pPr algn="r">
              <a:lnSpc>
                <a:spcPts val="3359"/>
              </a:lnSpc>
            </a:pPr>
            <a:endParaRPr lang="en-US" sz="2000" dirty="0">
              <a:solidFill>
                <a:srgbClr val="125B50"/>
              </a:solidFill>
              <a:latin typeface="+mj-lt"/>
            </a:endParaRPr>
          </a:p>
          <a:p>
            <a:pPr algn="r">
              <a:lnSpc>
                <a:spcPts val="3359"/>
              </a:lnSpc>
            </a:pPr>
            <a:endParaRPr lang="en-US" sz="2000" dirty="0">
              <a:solidFill>
                <a:srgbClr val="125B50"/>
              </a:solidFill>
              <a:latin typeface="+mj-lt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CA81940E-5B89-A426-F19D-15058980D5C6}"/>
              </a:ext>
            </a:extLst>
          </p:cNvPr>
          <p:cNvSpPr/>
          <p:nvPr/>
        </p:nvSpPr>
        <p:spPr>
          <a:xfrm>
            <a:off x="0" y="0"/>
            <a:ext cx="1371600" cy="1403370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A4116468-D171-D8F0-0954-48BDE5C999BD}"/>
              </a:ext>
            </a:extLst>
          </p:cNvPr>
          <p:cNvSpPr/>
          <p:nvPr/>
        </p:nvSpPr>
        <p:spPr>
          <a:xfrm rot="16200000">
            <a:off x="0" y="8899515"/>
            <a:ext cx="1371600" cy="1403370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5663E2E-2EED-BCB0-33A9-A0B65D3FC84F}"/>
              </a:ext>
            </a:extLst>
          </p:cNvPr>
          <p:cNvSpPr/>
          <p:nvPr/>
        </p:nvSpPr>
        <p:spPr>
          <a:xfrm rot="10800000">
            <a:off x="16916400" y="8883630"/>
            <a:ext cx="1371600" cy="1403370"/>
          </a:xfrm>
          <a:custGeom>
            <a:avLst/>
            <a:gdLst/>
            <a:ahLst/>
            <a:cxnLst/>
            <a:rect l="l" t="t" r="r" b="b"/>
            <a:pathLst>
              <a:path w="7288963" h="7241595">
                <a:moveTo>
                  <a:pt x="0" y="0"/>
                </a:moveTo>
                <a:lnTo>
                  <a:pt x="7288963" y="0"/>
                </a:lnTo>
                <a:lnTo>
                  <a:pt x="7288963" y="7241595"/>
                </a:lnTo>
                <a:lnTo>
                  <a:pt x="0" y="724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16" t="-11173" r="-19810" b="-566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28" name="Picture 4" descr="Contact Icon png images | PNGWing">
            <a:extLst>
              <a:ext uri="{FF2B5EF4-FFF2-40B4-BE49-F238E27FC236}">
                <a16:creationId xmlns:a16="http://schemas.microsoft.com/office/drawing/2014/main" id="{79794CCF-50DC-A92F-BAF0-29D14813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006" y="8115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ntact Icon png images | PNGWing">
            <a:extLst>
              <a:ext uri="{FF2B5EF4-FFF2-40B4-BE49-F238E27FC236}">
                <a16:creationId xmlns:a16="http://schemas.microsoft.com/office/drawing/2014/main" id="{0020F104-E4AD-3750-2537-A00F99D06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006" y="8572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2EFAF-AD40-FA67-7B30-DC3BDBBDC3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30600" y="9029700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1936" y="9444182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99591" y="1303628"/>
            <a:ext cx="635890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1200" y="2706547"/>
            <a:ext cx="9485269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A surge in the diversity and volume of network traffic, with more and more applications &amp; devices such as IoTs devices connected to internet.</a:t>
            </a:r>
            <a:endParaRPr lang="en-US" sz="2000" b="0" i="0" u="none" strike="noStrike" dirty="0">
              <a:solidFill>
                <a:srgbClr val="233A44"/>
              </a:solidFill>
              <a:effectLst/>
              <a:latin typeface="Calibri" panose="020F0502020204030204" pitchFamily="34" charset="0"/>
            </a:endParaRPr>
          </a:p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è"/>
            </a:pPr>
            <a:r>
              <a:rPr lang="en-US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presents significant challenges in </a:t>
            </a:r>
            <a:r>
              <a:rPr lang="en-US" sz="2400" b="1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network management and security. </a:t>
            </a:r>
          </a:p>
          <a:p>
            <a:pPr lvl="1" algn="just">
              <a:lnSpc>
                <a:spcPts val="3600"/>
              </a:lnSpc>
            </a:pPr>
            <a:r>
              <a:rPr lang="en-US" sz="2400" dirty="0">
                <a:solidFill>
                  <a:srgbClr val="233A44"/>
                </a:solidFill>
                <a:latin typeface="Calibri" panose="020F0502020204030204" pitchFamily="34" charset="0"/>
              </a:rPr>
              <a:t>	i</a:t>
            </a:r>
            <a:r>
              <a:rPr lang="en-US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.e., security monitoring &amp; policy enforcement. </a:t>
            </a:r>
          </a:p>
          <a:p>
            <a:pPr algn="just">
              <a:lnSpc>
                <a:spcPts val="3600"/>
              </a:lnSpc>
            </a:pPr>
            <a:endParaRPr lang="en-US" sz="2400" dirty="0">
              <a:solidFill>
                <a:srgbClr val="233A44"/>
              </a:solidFill>
              <a:latin typeface="Calibri" panose="020F0502020204030204" pitchFamily="34" charset="0"/>
            </a:endParaRPr>
          </a:p>
          <a:p>
            <a:pPr algn="just">
              <a:lnSpc>
                <a:spcPts val="3600"/>
              </a:lnSpc>
            </a:pPr>
            <a:r>
              <a:rPr lang="en-US" sz="2400" b="1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ML approaches</a:t>
            </a:r>
            <a:r>
              <a:rPr lang="en-US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in network traffic classification, particularly </a:t>
            </a:r>
            <a:r>
              <a:rPr lang="en-US" sz="2400" b="0" i="1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deep learning models</a:t>
            </a:r>
            <a:r>
              <a:rPr lang="en-US" sz="2400" b="0" i="0" u="none" strike="noStrike" dirty="0">
                <a:solidFill>
                  <a:srgbClr val="233A44"/>
                </a:solidFill>
                <a:effectLst/>
                <a:latin typeface="Calibri" panose="020F0502020204030204" pitchFamily="34" charset="0"/>
              </a:rPr>
              <a:t> have shown significant results in the classification of network streams. </a:t>
            </a:r>
            <a:endParaRPr lang="en-US" sz="2400" dirty="0">
              <a:solidFill>
                <a:srgbClr val="233A44"/>
              </a:solidFill>
              <a:latin typeface="Calibri" panose="020F0502020204030204" pitchFamily="34" charset="0"/>
            </a:endParaRPr>
          </a:p>
          <a:p>
            <a:pPr algn="just">
              <a:lnSpc>
                <a:spcPts val="3600"/>
              </a:lnSpc>
            </a:pPr>
            <a:endParaRPr lang="en-US" sz="3200" dirty="0">
              <a:solidFill>
                <a:srgbClr val="125B50"/>
              </a:solidFill>
              <a:latin typeface="Agrandir Wide Thi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2400300"/>
            <a:ext cx="1295400" cy="6629400"/>
          </a:xfrm>
          <a:custGeom>
            <a:avLst/>
            <a:gdLst/>
            <a:ahLst/>
            <a:cxnLst/>
            <a:rect l="l" t="t" r="r" b="b"/>
            <a:pathLst>
              <a:path w="2273981" h="7241595">
                <a:moveTo>
                  <a:pt x="0" y="0"/>
                </a:moveTo>
                <a:lnTo>
                  <a:pt x="2273981" y="0"/>
                </a:lnTo>
                <a:lnTo>
                  <a:pt x="2273981" y="7241594"/>
                </a:lnTo>
                <a:lnTo>
                  <a:pt x="0" y="724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961" t="-11173" r="-63500" b="-566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4096F-9C02-E4C4-42C4-C6531CAF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573" y="2400300"/>
            <a:ext cx="64008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323F75-001B-6723-494A-250CEF752463}"/>
                  </a:ext>
                </a:extLst>
              </p14:cNvPr>
              <p14:cNvContentPartPr/>
              <p14:nvPr/>
            </p14:nvContentPartPr>
            <p14:xfrm>
              <a:off x="-641746" y="6059058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323F75-001B-6723-494A-250CEF7524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47866" y="6052938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888CFDE-3C9D-40ED-F433-D22FAF8C9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27878"/>
              </p:ext>
            </p:extLst>
          </p:nvPr>
        </p:nvGraphicFramePr>
        <p:xfrm>
          <a:off x="1981200" y="7200900"/>
          <a:ext cx="9485269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1936" y="9444182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01365" y="1303628"/>
            <a:ext cx="6358901" cy="80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LITERARY 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01365" y="2818779"/>
            <a:ext cx="5504635" cy="4120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2400" dirty="0">
              <a:solidFill>
                <a:srgbClr val="125B50"/>
              </a:solidFill>
              <a:latin typeface="Agrandir Wide Thin"/>
            </a:endParaRPr>
          </a:p>
          <a:p>
            <a:pPr algn="just">
              <a:lnSpc>
                <a:spcPts val="3600"/>
              </a:lnSpc>
            </a:pPr>
            <a:endParaRPr lang="en-US" sz="2400" dirty="0">
              <a:solidFill>
                <a:srgbClr val="125B50"/>
              </a:solidFill>
              <a:latin typeface="Agrandir Wide Thin"/>
            </a:endParaRPr>
          </a:p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125B50"/>
                </a:solidFill>
              </a:rPr>
              <a:t>Three main previously used methods (port-based, payload-based, time-stamp/size based statistical methods in ML) aren’t that effective, given we have encrypted data nowadays, also these require explicit feature extraction which is prone to human error &amp; time consuming[1].</a:t>
            </a:r>
          </a:p>
        </p:txBody>
      </p:sp>
      <p:sp>
        <p:nvSpPr>
          <p:cNvPr id="5" name="Freeform 5"/>
          <p:cNvSpPr/>
          <p:nvPr/>
        </p:nvSpPr>
        <p:spPr>
          <a:xfrm>
            <a:off x="1" y="2400300"/>
            <a:ext cx="1295399" cy="6629399"/>
          </a:xfrm>
          <a:custGeom>
            <a:avLst/>
            <a:gdLst/>
            <a:ahLst/>
            <a:cxnLst/>
            <a:rect l="l" t="t" r="r" b="b"/>
            <a:pathLst>
              <a:path w="2273981" h="7241595">
                <a:moveTo>
                  <a:pt x="0" y="0"/>
                </a:moveTo>
                <a:lnTo>
                  <a:pt x="2273981" y="0"/>
                </a:lnTo>
                <a:lnTo>
                  <a:pt x="2273981" y="7241594"/>
                </a:lnTo>
                <a:lnTo>
                  <a:pt x="0" y="724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4961" t="-11173" r="-63500" b="-56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FFD4935B-09CC-1CD4-1EA4-6DA835DE6F34}"/>
              </a:ext>
            </a:extLst>
          </p:cNvPr>
          <p:cNvSpPr/>
          <p:nvPr/>
        </p:nvSpPr>
        <p:spPr>
          <a:xfrm rot="5400000" flipV="1">
            <a:off x="7409714" y="5847617"/>
            <a:ext cx="5983174" cy="76198"/>
          </a:xfrm>
          <a:prstGeom prst="line">
            <a:avLst/>
          </a:prstGeom>
          <a:ln w="9525" cap="flat">
            <a:solidFill>
              <a:srgbClr val="125B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sz="2000" b="1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B8893F1E-39E5-D961-F071-DE1052B02035}"/>
              </a:ext>
            </a:extLst>
          </p:cNvPr>
          <p:cNvSpPr txBox="1"/>
          <p:nvPr/>
        </p:nvSpPr>
        <p:spPr>
          <a:xfrm>
            <a:off x="11106965" y="2781300"/>
            <a:ext cx="5504635" cy="458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2400" dirty="0">
              <a:solidFill>
                <a:srgbClr val="125B50"/>
              </a:solidFill>
              <a:latin typeface="Agrandir Wide Thin"/>
            </a:endParaRPr>
          </a:p>
          <a:p>
            <a:pPr algn="just">
              <a:lnSpc>
                <a:spcPts val="3600"/>
              </a:lnSpc>
            </a:pPr>
            <a:endParaRPr lang="en-US" sz="2400" dirty="0">
              <a:solidFill>
                <a:srgbClr val="125B50"/>
              </a:solidFill>
              <a:latin typeface="Agrandir Wide Thin"/>
            </a:endParaRPr>
          </a:p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125B50"/>
                </a:solidFill>
              </a:rPr>
              <a:t>Although, CNNs excels at identifying spatial dependencies, i.e., they can detect patterns that represents specific types of headers, or sequences within packets.</a:t>
            </a:r>
          </a:p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125B50"/>
                </a:solidFill>
              </a:rPr>
              <a:t>LSTM can capture temporal dependencies in sequential data[4], i.e., they can identify patterns that indicate a sequence of actions or behavior across multiple packets.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DDCA6DC-1BA8-B48B-2116-5B318216539A}"/>
              </a:ext>
            </a:extLst>
          </p:cNvPr>
          <p:cNvSpPr txBox="1"/>
          <p:nvPr/>
        </p:nvSpPr>
        <p:spPr>
          <a:xfrm>
            <a:off x="4401365" y="2894127"/>
            <a:ext cx="6326776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125B50"/>
                </a:solidFill>
                <a:latin typeface="Agrandir Wide Medium"/>
              </a:rPr>
              <a:t>Deep Packet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FF45801-DE1D-7BF0-1362-A7C0A88D0CBF}"/>
              </a:ext>
            </a:extLst>
          </p:cNvPr>
          <p:cNvSpPr txBox="1"/>
          <p:nvPr/>
        </p:nvSpPr>
        <p:spPr>
          <a:xfrm>
            <a:off x="11123024" y="2857500"/>
            <a:ext cx="6326776" cy="40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125B50"/>
                </a:solidFill>
                <a:latin typeface="Agrandir Wide Medium"/>
              </a:rPr>
              <a:t>LSTM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20800" y="875964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4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C7B99D-D5A4-B213-A18B-A43DE1008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564195"/>
              </p:ext>
            </p:extLst>
          </p:nvPr>
        </p:nvGraphicFramePr>
        <p:xfrm>
          <a:off x="-76200" y="1714500"/>
          <a:ext cx="9105900" cy="809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43001" y="3162300"/>
            <a:ext cx="7162799" cy="365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125B50"/>
                </a:solidFill>
              </a:rPr>
              <a:t>We’ve been working on the ISCX-VPN-</a:t>
            </a:r>
            <a:r>
              <a:rPr lang="en-US" sz="2400" dirty="0" err="1">
                <a:solidFill>
                  <a:srgbClr val="125B50"/>
                </a:solidFill>
              </a:rPr>
              <a:t>NonVPN</a:t>
            </a:r>
            <a:r>
              <a:rPr lang="en-US" sz="2400" dirty="0">
                <a:solidFill>
                  <a:srgbClr val="125B50"/>
                </a:solidFill>
              </a:rPr>
              <a:t> dataset.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To classify the network stream into various protocol classes &amp; applications.</a:t>
            </a:r>
          </a:p>
          <a:p>
            <a:pPr algn="just">
              <a:lnSpc>
                <a:spcPts val="3600"/>
              </a:lnSpc>
            </a:pPr>
            <a:endParaRPr lang="en-US" sz="2400" dirty="0">
              <a:solidFill>
                <a:srgbClr val="125B50"/>
              </a:solidFill>
            </a:endParaRPr>
          </a:p>
          <a:p>
            <a:pPr algn="just">
              <a:lnSpc>
                <a:spcPts val="3600"/>
              </a:lnSpc>
            </a:pPr>
            <a:r>
              <a:rPr lang="en-US" sz="2400" dirty="0">
                <a:solidFill>
                  <a:srgbClr val="125B50"/>
                </a:solidFill>
              </a:rPr>
              <a:t>Following this, 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5B50"/>
                </a:solidFill>
              </a:rPr>
              <a:t>We’ll use the captured Network stream within our organization, to </a:t>
            </a:r>
            <a:r>
              <a:rPr lang="en-US" sz="2400" b="1" dirty="0">
                <a:solidFill>
                  <a:srgbClr val="125B50"/>
                </a:solidFill>
              </a:rPr>
              <a:t>classify</a:t>
            </a:r>
            <a:r>
              <a:rPr lang="en-US" sz="2400" dirty="0">
                <a:solidFill>
                  <a:srgbClr val="125B50"/>
                </a:solidFill>
              </a:rPr>
              <a:t> it appropriately &amp; </a:t>
            </a:r>
            <a:r>
              <a:rPr lang="en-US" sz="2400" b="1" dirty="0">
                <a:solidFill>
                  <a:srgbClr val="125B50"/>
                </a:solidFill>
              </a:rPr>
              <a:t>evaluate</a:t>
            </a:r>
            <a:r>
              <a:rPr lang="en-US" sz="2400" dirty="0">
                <a:solidFill>
                  <a:srgbClr val="125B50"/>
                </a:solidFill>
              </a:rPr>
              <a:t> the proposed model’s accuracy.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8839200"/>
            <a:ext cx="18288000" cy="1485900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5125" b="-225364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30638A-830D-709B-D72A-75A270860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426626"/>
              </p:ext>
            </p:extLst>
          </p:nvPr>
        </p:nvGraphicFramePr>
        <p:xfrm>
          <a:off x="9161929" y="4200544"/>
          <a:ext cx="9258300" cy="809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4"/>
          <p:cNvSpPr txBox="1"/>
          <p:nvPr/>
        </p:nvSpPr>
        <p:spPr>
          <a:xfrm>
            <a:off x="10514479" y="5632097"/>
            <a:ext cx="6553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125B50"/>
                </a:solidFill>
                <a:effectLst/>
                <a:latin typeface="Calibri" panose="020F0502020204030204" pitchFamily="34" charset="0"/>
              </a:rPr>
              <a:t>   To efficiently process and classify large volumes of network data using  </a:t>
            </a:r>
            <a:r>
              <a:rPr lang="en-US" sz="2400" b="1" i="0" u="none" strike="noStrike" dirty="0">
                <a:solidFill>
                  <a:srgbClr val="125B50"/>
                </a:solidFill>
                <a:effectLst/>
                <a:latin typeface="Calibri" panose="020F0502020204030204" pitchFamily="34" charset="0"/>
              </a:rPr>
              <a:t>Transformers</a:t>
            </a:r>
            <a:r>
              <a:rPr lang="en-US" sz="2400" b="0" i="0" u="none" strike="noStrike" dirty="0">
                <a:solidFill>
                  <a:srgbClr val="125B5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2400" i="1" dirty="0">
                <a:solidFill>
                  <a:srgbClr val="125B50"/>
                </a:solidFill>
                <a:latin typeface="Calibri" panose="020F0502020204030204" pitchFamily="34" charset="0"/>
              </a:rPr>
              <a:t>r</a:t>
            </a:r>
            <a:r>
              <a:rPr lang="en-US" sz="2400" b="0" i="1" u="none" strike="noStrike" dirty="0">
                <a:solidFill>
                  <a:srgbClr val="125B50"/>
                </a:solidFill>
                <a:effectLst/>
                <a:latin typeface="Calibri" panose="020F0502020204030204" pitchFamily="34" charset="0"/>
              </a:rPr>
              <a:t>aw encrypted packet data</a:t>
            </a:r>
            <a:r>
              <a:rPr lang="en-US" sz="2400" b="0" i="0" u="none" strike="noStrike" dirty="0">
                <a:solidFill>
                  <a:srgbClr val="125B5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125B50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125B50"/>
                </a:solidFill>
                <a:effectLst/>
                <a:latin typeface="Calibri" panose="020F0502020204030204" pitchFamily="34" charset="0"/>
              </a:rPr>
              <a:t>   Extracts features crucial for classifying network traffic into predefined categories.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3ACD7-BCF1-0D08-30D2-7FE58EDE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511" y="-114300"/>
            <a:ext cx="18538985" cy="10515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809625"/>
            <a:ext cx="11468100" cy="809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125B50"/>
                </a:solidFill>
                <a:latin typeface="Agrandir Wide Medium"/>
              </a:rPr>
              <a:t>Transformer architecture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96FE34-D6C4-A6FD-0033-3E1BA96CE5B3}"/>
              </a:ext>
            </a:extLst>
          </p:cNvPr>
          <p:cNvGraphicFramePr/>
          <p:nvPr/>
        </p:nvGraphicFramePr>
        <p:xfrm>
          <a:off x="1028700" y="2721416"/>
          <a:ext cx="13144500" cy="504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4091936" y="9444182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6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014019" y="0"/>
            <a:ext cx="2273981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2273981" y="0"/>
                </a:moveTo>
                <a:lnTo>
                  <a:pt x="0" y="0"/>
                </a:lnTo>
                <a:lnTo>
                  <a:pt x="0" y="8964806"/>
                </a:lnTo>
                <a:lnTo>
                  <a:pt x="2273981" y="8964806"/>
                </a:lnTo>
                <a:lnTo>
                  <a:pt x="2273981" y="0"/>
                </a:lnTo>
                <a:close/>
              </a:path>
            </a:pathLst>
          </a:custGeom>
          <a:blipFill>
            <a:blip r:embed="rId7"/>
            <a:stretch>
              <a:fillRect l="-471243" r="-82958" b="-1055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199CA-D6AA-CE51-3BCE-17539A26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181" y="-114300"/>
            <a:ext cx="18787783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5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06236" y="1257300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8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5697200" cy="2274149"/>
          </a:xfrm>
          <a:custGeom>
            <a:avLst/>
            <a:gdLst/>
            <a:ahLst/>
            <a:cxnLst/>
            <a:rect l="l" t="t" r="r" b="b"/>
            <a:pathLst>
              <a:path w="18288000" h="3120284">
                <a:moveTo>
                  <a:pt x="0" y="0"/>
                </a:moveTo>
                <a:lnTo>
                  <a:pt x="18288000" y="0"/>
                </a:lnTo>
                <a:lnTo>
                  <a:pt x="18288000" y="3120284"/>
                </a:lnTo>
                <a:lnTo>
                  <a:pt x="0" y="31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25" b="-22536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85800" y="876300"/>
            <a:ext cx="91059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000" dirty="0">
                <a:solidFill>
                  <a:srgbClr val="125B50"/>
                </a:solidFill>
                <a:latin typeface="Agrandir Wide Medium"/>
              </a:rPr>
              <a:t>CONFUSION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E4E99-8652-743B-B1EC-2138ED0A187B}"/>
              </a:ext>
            </a:extLst>
          </p:cNvPr>
          <p:cNvSpPr txBox="1"/>
          <p:nvPr/>
        </p:nvSpPr>
        <p:spPr>
          <a:xfrm>
            <a:off x="685800" y="5181606"/>
            <a:ext cx="33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25B50"/>
                </a:solidFill>
                <a:latin typeface="Agrandir Wide Medium"/>
              </a:rPr>
              <a:t>Application Identification</a:t>
            </a:r>
            <a:endParaRPr lang="en-IN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4CA438-3C79-007B-18F1-AB5DE176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94" y="2611810"/>
            <a:ext cx="12527206" cy="72940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8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855290"/>
            <a:ext cx="114681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6000" dirty="0">
                <a:solidFill>
                  <a:srgbClr val="125B50"/>
                </a:solidFill>
                <a:latin typeface="Agrandir Wide Medium"/>
              </a:rPr>
              <a:t>Labelling IITD Traffic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1936" y="9444182"/>
            <a:ext cx="3167364" cy="5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6000" dirty="0">
                <a:solidFill>
                  <a:srgbClr val="125B50"/>
                </a:solidFill>
                <a:latin typeface="Agrandir Wide Thin"/>
              </a:rPr>
              <a:t>9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6535399" y="0"/>
            <a:ext cx="1752600" cy="8964806"/>
          </a:xfrm>
          <a:custGeom>
            <a:avLst/>
            <a:gdLst/>
            <a:ahLst/>
            <a:cxnLst/>
            <a:rect l="l" t="t" r="r" b="b"/>
            <a:pathLst>
              <a:path w="2273981" h="8964806">
                <a:moveTo>
                  <a:pt x="2273981" y="0"/>
                </a:moveTo>
                <a:lnTo>
                  <a:pt x="0" y="0"/>
                </a:lnTo>
                <a:lnTo>
                  <a:pt x="0" y="8964806"/>
                </a:lnTo>
                <a:lnTo>
                  <a:pt x="2273981" y="8964806"/>
                </a:lnTo>
                <a:lnTo>
                  <a:pt x="2273981" y="0"/>
                </a:lnTo>
                <a:close/>
              </a:path>
            </a:pathLst>
          </a:custGeom>
          <a:blipFill>
            <a:blip r:embed="rId2"/>
            <a:stretch>
              <a:fillRect l="-471243" r="-82958" b="-10559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7E2D75-5333-996B-2BC0-4F0AF8748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2390849"/>
            <a:ext cx="15655159" cy="60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1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22ac30-dc16-441c-bb1c-5fe13dc414c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0253C4D4C0C24A8E93E4A183CC85E4" ma:contentTypeVersion="14" ma:contentTypeDescription="Create a new document." ma:contentTypeScope="" ma:versionID="1f02dd6ab5c4200c280fd892bca5db2b">
  <xsd:schema xmlns:xsd="http://www.w3.org/2001/XMLSchema" xmlns:xs="http://www.w3.org/2001/XMLSchema" xmlns:p="http://schemas.microsoft.com/office/2006/metadata/properties" xmlns:ns3="4f22ac30-dc16-441c-bb1c-5fe13dc414c5" xmlns:ns4="ab239e78-4e0a-432e-95ec-595fffe04852" targetNamespace="http://schemas.microsoft.com/office/2006/metadata/properties" ma:root="true" ma:fieldsID="d51f834f25b6d270c7f2b9ba78abf3da" ns3:_="" ns4:_="">
    <xsd:import namespace="4f22ac30-dc16-441c-bb1c-5fe13dc414c5"/>
    <xsd:import namespace="ab239e78-4e0a-432e-95ec-595fffe04852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22ac30-dc16-441c-bb1c-5fe13dc414c5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239e78-4e0a-432e-95ec-595fffe04852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5CDE4-4231-4AAC-9CA3-C82956B035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920660-4712-4142-8E96-CABD7CAA560B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f22ac30-dc16-441c-bb1c-5fe13dc414c5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b239e78-4e0a-432e-95ec-595fffe0485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2B58CFE-B58C-4C58-B06E-2ED8B5C83E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22ac30-dc16-441c-bb1c-5fe13dc414c5"/>
    <ds:schemaRef ds:uri="ab239e78-4e0a-432e-95ec-595fffe048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820</Words>
  <Application>Microsoft Office PowerPoint</Application>
  <PresentationFormat>Custom</PresentationFormat>
  <Paragraphs>109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Wingdings</vt:lpstr>
      <vt:lpstr>Agrandir Wide Thin</vt:lpstr>
      <vt:lpstr>Agrandir Wide Medium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Monotone Minimalist Presentation Template</dc:title>
  <dc:creator>Manish Kumar</dc:creator>
  <cp:lastModifiedBy>Manish Kumar</cp:lastModifiedBy>
  <cp:revision>12</cp:revision>
  <dcterms:created xsi:type="dcterms:W3CDTF">2006-08-16T00:00:00Z</dcterms:created>
  <dcterms:modified xsi:type="dcterms:W3CDTF">2024-09-29T17:29:02Z</dcterms:modified>
  <dc:identifier>DAGJFvvLAwQ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0x0101000A0253C4D4C0C24A8E93E4A183CC85E4</vt:lpwstr>
  </property>
</Properties>
</file>